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4" r:id="rId2"/>
    <p:sldMasterId id="2147483674" r:id="rId3"/>
  </p:sldMasterIdLst>
  <p:notesMasterIdLst>
    <p:notesMasterId r:id="rId15"/>
  </p:notesMasterIdLst>
  <p:handoutMasterIdLst>
    <p:handoutMasterId r:id="rId16"/>
  </p:handoutMasterIdLst>
  <p:sldIdLst>
    <p:sldId id="264" r:id="rId4"/>
    <p:sldId id="266" r:id="rId5"/>
    <p:sldId id="267" r:id="rId6"/>
    <p:sldId id="269" r:id="rId7"/>
    <p:sldId id="268" r:id="rId8"/>
    <p:sldId id="270" r:id="rId9"/>
    <p:sldId id="271" r:id="rId10"/>
    <p:sldId id="275" r:id="rId11"/>
    <p:sldId id="272" r:id="rId12"/>
    <p:sldId id="273" r:id="rId13"/>
    <p:sldId id="27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56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266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58B9ADD4-D9D4-481E-946B-6300D267178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E537AADE-0F70-4F0D-9868-16AA7561BE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B29198-4D9C-46F7-B269-35502DDC9BDC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7A350297-360B-4726-B5A3-9441498101D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85CE3E28-D48C-494D-B722-32EFA7964A3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4B16BC-DD9C-472A-BE92-41C6D4C3B6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9192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AAD799-0D45-4300-A640-201218C69468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78FF9C-FB99-4420-92B8-75285065F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719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BFD27-A8E2-41A2-AE34-8510A0DCBC3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449355"/>
            <a:ext cx="9144000" cy="1258488"/>
          </a:xfrm>
        </p:spPr>
        <p:txBody>
          <a:bodyPr anchor="ctr">
            <a:noAutofit/>
          </a:bodyPr>
          <a:lstStyle>
            <a:lvl1pPr algn="ctr">
              <a:defRPr sz="3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1D7D31-BFBE-405C-89DE-3952914CAE3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808329"/>
            <a:ext cx="9144000" cy="944545"/>
          </a:xfrm>
        </p:spPr>
        <p:txBody>
          <a:bodyPr>
            <a:noAutofit/>
          </a:bodyPr>
          <a:lstStyle>
            <a:lvl1pPr marL="0" indent="0" algn="ctr">
              <a:lnSpc>
                <a:spcPct val="110000"/>
              </a:lnSpc>
              <a:buNone/>
              <a:defRPr sz="1800">
                <a:solidFill>
                  <a:srgbClr val="2B568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FA280-1E8C-401F-9C7C-E42865F40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002865"/>
            <a:ext cx="105156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B9C4B2-4EDC-4A26-9AD4-C3D8E08D2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91E5E-1D32-4BB7-A386-C3579C822DF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C9FC345-AED6-4729-A8FA-63FC75A37BA4}"/>
              </a:ext>
            </a:extLst>
          </p:cNvPr>
          <p:cNvSpPr/>
          <p:nvPr userDrawn="1"/>
        </p:nvSpPr>
        <p:spPr>
          <a:xfrm>
            <a:off x="2" y="4"/>
            <a:ext cx="962025" cy="828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9EE7A7F-50BA-410B-9E46-8E8575D8D2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6000" y="553814"/>
            <a:ext cx="1260000" cy="1629496"/>
          </a:xfrm>
          <a:prstGeom prst="rect">
            <a:avLst/>
          </a:prstGeom>
        </p:spPr>
      </p:pic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D45FE4E2-9F7E-477B-B12C-AC4DBCA14A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24400" y="6606000"/>
            <a:ext cx="2743200" cy="252000"/>
          </a:xfrm>
          <a:prstGeom prst="rect">
            <a:avLst/>
          </a:prstGeom>
        </p:spPr>
        <p:txBody>
          <a:bodyPr anchor="ctr"/>
          <a:lstStyle>
            <a:lvl1pPr algn="ctr">
              <a:defRPr lang="pl-PL" sz="1200" b="0" i="0" smtClean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37723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21744-9E7D-4DB4-BAB6-68575DB3AB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9A258E-639D-4860-8FDB-453F5B50CB9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860351"/>
            <a:ext cx="10515600" cy="5006999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04C917-357D-4BA0-B381-6646D8DDE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91E5E-1D32-4BB7-A386-C3579C822DF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9E8CE91-C5C2-4ACF-BAAB-36B545B59A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24400" y="6614345"/>
            <a:ext cx="2743200" cy="252000"/>
          </a:xfrm>
          <a:prstGeom prst="rect">
            <a:avLst/>
          </a:prstGeom>
        </p:spPr>
        <p:txBody>
          <a:bodyPr anchor="ctr"/>
          <a:lstStyle>
            <a:lvl1pPr algn="ctr">
              <a:defRPr lang="pl-PL" sz="1200" b="0" i="0" smtClean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38E82CE-678C-40CA-89E7-D06B0964F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002865"/>
            <a:ext cx="105156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28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DE2D0-656E-4176-B43B-6D3874F905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>
              <a:defRPr sz="3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B9C19D-2267-4593-B65A-000301772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91E5E-1D32-4BB7-A386-C3579C822DF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C431FBF0-5C4F-41E8-9617-BC2AF8A925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24400" y="6614344"/>
            <a:ext cx="2743200" cy="252000"/>
          </a:xfrm>
          <a:prstGeom prst="rect">
            <a:avLst/>
          </a:prstGeom>
        </p:spPr>
        <p:txBody>
          <a:bodyPr anchor="ctr"/>
          <a:lstStyle>
            <a:lvl1pPr algn="ctr">
              <a:defRPr lang="pl-PL" sz="1200" b="0" i="0" smtClean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pl-PL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3EA1805-AB16-4FF3-A21E-909EC609D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002865"/>
            <a:ext cx="10515600" cy="365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BE575C75-A904-4F44-A16A-7F9C2CF32AE2}"/>
              </a:ext>
            </a:extLst>
          </p:cNvPr>
          <p:cNvSpPr txBox="1"/>
          <p:nvPr userDrawn="1"/>
        </p:nvSpPr>
        <p:spPr>
          <a:xfrm>
            <a:off x="838202" y="3244334"/>
            <a:ext cx="3453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200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BFD27-A8E2-41A2-AE34-8510A0DCBC3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449355"/>
            <a:ext cx="9144000" cy="1258488"/>
          </a:xfrm>
        </p:spPr>
        <p:txBody>
          <a:bodyPr anchor="ctr">
            <a:noAutofit/>
          </a:bodyPr>
          <a:lstStyle>
            <a:lvl1pPr algn="ctr">
              <a:defRPr sz="3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1D7D31-BFBE-405C-89DE-3952914CAE3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808329"/>
            <a:ext cx="9144000" cy="944545"/>
          </a:xfrm>
        </p:spPr>
        <p:txBody>
          <a:bodyPr>
            <a:noAutofit/>
          </a:bodyPr>
          <a:lstStyle>
            <a:lvl1pPr marL="0" indent="0" algn="ctr">
              <a:lnSpc>
                <a:spcPct val="110000"/>
              </a:lnSpc>
              <a:buNone/>
              <a:defRPr sz="1800">
                <a:solidFill>
                  <a:schemeClr val="bg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FA280-1E8C-401F-9C7C-E42865F40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002865"/>
            <a:ext cx="10515600" cy="365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C9FC345-AED6-4729-A8FA-63FC75A37BA4}"/>
              </a:ext>
            </a:extLst>
          </p:cNvPr>
          <p:cNvSpPr/>
          <p:nvPr userDrawn="1"/>
        </p:nvSpPr>
        <p:spPr>
          <a:xfrm>
            <a:off x="2" y="4"/>
            <a:ext cx="962025" cy="8286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D45FE4E2-9F7E-477B-B12C-AC4DBCA14A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24400" y="6606000"/>
            <a:ext cx="2743200" cy="252000"/>
          </a:xfrm>
          <a:prstGeom prst="rect">
            <a:avLst/>
          </a:prstGeom>
        </p:spPr>
        <p:txBody>
          <a:bodyPr anchor="ctr"/>
          <a:lstStyle>
            <a:lvl1pPr algn="ctr">
              <a:defRPr lang="pl-PL" sz="1200" b="0" i="0" smtClean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pl-PL" dirty="0"/>
          </a:p>
        </p:txBody>
      </p:sp>
      <p:pic>
        <p:nvPicPr>
          <p:cNvPr id="10" name="Picture 10">
            <a:extLst>
              <a:ext uri="{FF2B5EF4-FFF2-40B4-BE49-F238E27FC236}">
                <a16:creationId xmlns:a16="http://schemas.microsoft.com/office/drawing/2014/main" id="{2A266BA7-8009-49DB-B601-1A29D0B1DB6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6000" y="553815"/>
            <a:ext cx="1260000" cy="1629496"/>
          </a:xfrm>
          <a:prstGeom prst="rect">
            <a:avLst/>
          </a:prstGeom>
        </p:spPr>
      </p:pic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9C1E5C8B-C9DD-4990-99C0-4CCCC538E4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57812" y="6609298"/>
            <a:ext cx="2743200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3E91E5E-1D32-4BB7-A386-C3579C822DF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903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AF4132F-8E85-449C-8993-8092B55B28BE}"/>
              </a:ext>
            </a:extLst>
          </p:cNvPr>
          <p:cNvSpPr/>
          <p:nvPr userDrawn="1"/>
        </p:nvSpPr>
        <p:spPr>
          <a:xfrm>
            <a:off x="2" y="4"/>
            <a:ext cx="962025" cy="8286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E8F66F-A0A8-4AA8-95B7-09925563E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C52073F-49E9-4B34-AD96-BF056647D1F3}"/>
              </a:ext>
            </a:extLst>
          </p:cNvPr>
          <p:cNvCxnSpPr>
            <a:cxnSpLocks/>
          </p:cNvCxnSpPr>
          <p:nvPr userDrawn="1"/>
        </p:nvCxnSpPr>
        <p:spPr>
          <a:xfrm>
            <a:off x="723973" y="179682"/>
            <a:ext cx="0" cy="50135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2581CD1E-9211-4D9E-8BFA-EFE14BE7623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195" y="148634"/>
            <a:ext cx="432000" cy="558684"/>
          </a:xfrm>
          <a:prstGeom prst="rect">
            <a:avLst/>
          </a:prstGeom>
        </p:spPr>
      </p:pic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1A6F9D9C-AA98-4EF5-B0F0-1EFAF6C83F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24400" y="6599650"/>
            <a:ext cx="2743200" cy="252000"/>
          </a:xfrm>
          <a:prstGeom prst="rect">
            <a:avLst/>
          </a:prstGeom>
        </p:spPr>
        <p:txBody>
          <a:bodyPr anchor="ctr"/>
          <a:lstStyle>
            <a:lvl1pPr algn="ctr">
              <a:defRPr lang="pl-PL" sz="1200" b="0" i="0" smtClean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pl-PL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570FC5C-8A5E-4FE9-852B-80CECBB6D11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838200" y="6002865"/>
            <a:ext cx="105156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25A35D2D-D9DB-41CA-A5D1-296AC1261F5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860347"/>
            <a:ext cx="10515600" cy="51455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DB6951CA-7393-4C48-84B2-B3155767D3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57812" y="6609298"/>
            <a:ext cx="2743200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3E91E5E-1D32-4BB7-A386-C3579C822DF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283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DE2D0-656E-4176-B43B-6D3874F90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C431FBF0-5C4F-41E8-9617-BC2AF8A925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24400" y="6599650"/>
            <a:ext cx="2743200" cy="252000"/>
          </a:xfrm>
          <a:prstGeom prst="rect">
            <a:avLst/>
          </a:prstGeom>
        </p:spPr>
        <p:txBody>
          <a:bodyPr anchor="ctr"/>
          <a:lstStyle>
            <a:lvl1pPr algn="ctr">
              <a:defRPr lang="pl-PL" sz="1200" b="0" i="0" smtClean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4E19231-FCFC-4C2F-93BC-AAA788884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002865"/>
            <a:ext cx="105156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20C8F01-1DEE-4BEF-841D-D1C70DC59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57812" y="6609298"/>
            <a:ext cx="2743200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3E91E5E-1D32-4BB7-A386-C3579C822DF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402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BFD27-A8E2-41A2-AE34-8510A0DCBC3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449355"/>
            <a:ext cx="9144000" cy="1258488"/>
          </a:xfrm>
        </p:spPr>
        <p:txBody>
          <a:bodyPr anchor="ctr">
            <a:noAutofit/>
          </a:bodyPr>
          <a:lstStyle>
            <a:lvl1pPr algn="ctr">
              <a:defRPr sz="3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1D7D31-BFBE-405C-89DE-3952914CAE3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808329"/>
            <a:ext cx="9144000" cy="944545"/>
          </a:xfrm>
        </p:spPr>
        <p:txBody>
          <a:bodyPr>
            <a:noAutofit/>
          </a:bodyPr>
          <a:lstStyle>
            <a:lvl1pPr marL="0" indent="0" algn="ctr">
              <a:lnSpc>
                <a:spcPct val="110000"/>
              </a:lnSpc>
              <a:buNone/>
              <a:defRPr sz="1800">
                <a:solidFill>
                  <a:schemeClr val="bg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FA280-1E8C-401F-9C7C-E42865F40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002865"/>
            <a:ext cx="105156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C9FC345-AED6-4729-A8FA-63FC75A37BA4}"/>
              </a:ext>
            </a:extLst>
          </p:cNvPr>
          <p:cNvSpPr/>
          <p:nvPr userDrawn="1"/>
        </p:nvSpPr>
        <p:spPr>
          <a:xfrm>
            <a:off x="2" y="4"/>
            <a:ext cx="962025" cy="828675"/>
          </a:xfrm>
          <a:prstGeom prst="rect">
            <a:avLst/>
          </a:prstGeom>
          <a:solidFill>
            <a:srgbClr val="2B56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D45FE4E2-9F7E-477B-B12C-AC4DBCA14A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24400" y="6606000"/>
            <a:ext cx="2743200" cy="252000"/>
          </a:xfrm>
          <a:prstGeom prst="rect">
            <a:avLst/>
          </a:prstGeom>
        </p:spPr>
        <p:txBody>
          <a:bodyPr anchor="ctr"/>
          <a:lstStyle>
            <a:lvl1pPr algn="ctr">
              <a:defRPr lang="pl-PL" sz="1200" b="0" i="0" smtClean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pl-PL" dirty="0"/>
          </a:p>
        </p:txBody>
      </p:sp>
      <p:pic>
        <p:nvPicPr>
          <p:cNvPr id="10" name="Picture 10">
            <a:extLst>
              <a:ext uri="{FF2B5EF4-FFF2-40B4-BE49-F238E27FC236}">
                <a16:creationId xmlns:a16="http://schemas.microsoft.com/office/drawing/2014/main" id="{2A266BA7-8009-49DB-B601-1A29D0B1DB6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6000" y="553815"/>
            <a:ext cx="1260000" cy="1629496"/>
          </a:xfrm>
          <a:prstGeom prst="rect">
            <a:avLst/>
          </a:prstGeom>
        </p:spPr>
      </p:pic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6E4019AF-45B8-4BFA-909F-9D3657CAC5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57812" y="6609298"/>
            <a:ext cx="2743200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3E91E5E-1D32-4BB7-A386-C3579C822DF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087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3BA2D21-3FC2-4395-98A1-F6EBD596B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63FEDA5-3249-4748-BFA8-7A63B7A85A62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2DFCAFD-B953-4CD0-A797-4246084E487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3A245A2-E8F2-4FC6-9F81-194B6900D7B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860347"/>
            <a:ext cx="10515600" cy="51455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B7D8D63-3CE3-4162-8F65-94E3290C7B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57812" y="6609298"/>
            <a:ext cx="2743200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3E91E5E-1D32-4BB7-A386-C3579C822DF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187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rgbClr val="2B568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8F66F-A0A8-4AA8-95B7-09925563E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C52073F-49E9-4B34-AD96-BF056647D1F3}"/>
              </a:ext>
            </a:extLst>
          </p:cNvPr>
          <p:cNvCxnSpPr>
            <a:cxnSpLocks/>
          </p:cNvCxnSpPr>
          <p:nvPr userDrawn="1"/>
        </p:nvCxnSpPr>
        <p:spPr>
          <a:xfrm>
            <a:off x="723973" y="179682"/>
            <a:ext cx="0" cy="50135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2581CD1E-9211-4D9E-8BFA-EFE14BE7623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195" y="148634"/>
            <a:ext cx="432000" cy="558684"/>
          </a:xfrm>
          <a:prstGeom prst="rect">
            <a:avLst/>
          </a:prstGeom>
        </p:spPr>
      </p:pic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CF6CE9F6-199F-4B2A-8F5A-EED78937F1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24400" y="6599650"/>
            <a:ext cx="2743200" cy="252000"/>
          </a:xfrm>
          <a:prstGeom prst="rect">
            <a:avLst/>
          </a:prstGeom>
        </p:spPr>
        <p:txBody>
          <a:bodyPr anchor="ctr"/>
          <a:lstStyle>
            <a:lvl1pPr algn="ctr">
              <a:defRPr lang="pl-PL" sz="1200" b="0" i="0" smtClean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548763AE-A6B1-40F3-89CB-A5EE1D754FE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838200" y="6002865"/>
            <a:ext cx="105156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A8436B3F-A4D3-452E-B9AB-144ABE7101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57812" y="6609298"/>
            <a:ext cx="2743200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3E91E5E-1D32-4BB7-A386-C3579C822DF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349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EB8E99-94AF-423C-9F68-5F1BB332F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9682"/>
            <a:ext cx="10515600" cy="5013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l-PL" noProof="0" dirty="0" err="1"/>
              <a:t>Click</a:t>
            </a:r>
            <a:r>
              <a:rPr lang="pl-PL" noProof="0" dirty="0"/>
              <a:t> to </a:t>
            </a:r>
            <a:r>
              <a:rPr lang="pl-PL" noProof="0" dirty="0" err="1"/>
              <a:t>edit</a:t>
            </a:r>
            <a:r>
              <a:rPr lang="pl-PL" noProof="0" dirty="0"/>
              <a:t> Master </a:t>
            </a:r>
            <a:r>
              <a:rPr lang="pl-PL" noProof="0" dirty="0" err="1"/>
              <a:t>title</a:t>
            </a:r>
            <a:r>
              <a:rPr lang="pl-PL" noProof="0" dirty="0"/>
              <a:t>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80E55E-6894-45EF-A867-66DFC1F64B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860347"/>
            <a:ext cx="10515600" cy="51455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pl-PL" noProof="0" dirty="0"/>
              <a:t>Edit Master </a:t>
            </a:r>
            <a:r>
              <a:rPr lang="pl-PL" noProof="0" dirty="0" err="1"/>
              <a:t>text</a:t>
            </a:r>
            <a:r>
              <a:rPr lang="pl-PL" noProof="0" dirty="0"/>
              <a:t> </a:t>
            </a:r>
            <a:r>
              <a:rPr lang="pl-PL" noProof="0" dirty="0" err="1"/>
              <a:t>styles</a:t>
            </a:r>
            <a:endParaRPr lang="pl-PL" noProof="0" dirty="0"/>
          </a:p>
          <a:p>
            <a:pPr lvl="1"/>
            <a:r>
              <a:rPr lang="pl-PL" noProof="0" dirty="0"/>
              <a:t>Second </a:t>
            </a:r>
            <a:r>
              <a:rPr lang="pl-PL" noProof="0" dirty="0" err="1"/>
              <a:t>level</a:t>
            </a:r>
            <a:endParaRPr lang="pl-PL" noProof="0" dirty="0"/>
          </a:p>
          <a:p>
            <a:pPr lvl="2"/>
            <a:r>
              <a:rPr lang="pl-PL" noProof="0" dirty="0"/>
              <a:t>Third </a:t>
            </a:r>
            <a:r>
              <a:rPr lang="pl-PL" noProof="0" dirty="0" err="1"/>
              <a:t>level</a:t>
            </a:r>
            <a:endParaRPr lang="pl-PL" noProof="0" dirty="0"/>
          </a:p>
          <a:p>
            <a:pPr lvl="3"/>
            <a:r>
              <a:rPr lang="pl-PL" noProof="0" dirty="0" err="1"/>
              <a:t>Fourth</a:t>
            </a:r>
            <a:r>
              <a:rPr lang="pl-PL" noProof="0" dirty="0"/>
              <a:t> </a:t>
            </a:r>
            <a:r>
              <a:rPr lang="pl-PL" noProof="0" dirty="0" err="1"/>
              <a:t>level</a:t>
            </a:r>
            <a:endParaRPr lang="pl-PL" noProof="0" dirty="0"/>
          </a:p>
          <a:p>
            <a:pPr lvl="4"/>
            <a:r>
              <a:rPr lang="pl-PL" noProof="0" dirty="0" err="1"/>
              <a:t>Fifth</a:t>
            </a:r>
            <a:r>
              <a:rPr lang="pl-PL" noProof="0" dirty="0"/>
              <a:t> </a:t>
            </a:r>
            <a:r>
              <a:rPr lang="pl-PL" noProof="0" dirty="0" err="1"/>
              <a:t>level</a:t>
            </a:r>
            <a:endParaRPr lang="pl-PL" noProof="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FFB2356-B61C-491D-9E24-E9222480199F}"/>
              </a:ext>
            </a:extLst>
          </p:cNvPr>
          <p:cNvCxnSpPr>
            <a:cxnSpLocks/>
          </p:cNvCxnSpPr>
          <p:nvPr userDrawn="1"/>
        </p:nvCxnSpPr>
        <p:spPr>
          <a:xfrm>
            <a:off x="725655" y="179682"/>
            <a:ext cx="0" cy="506118"/>
          </a:xfrm>
          <a:prstGeom prst="line">
            <a:avLst/>
          </a:prstGeom>
          <a:ln>
            <a:solidFill>
              <a:srgbClr val="2B568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765E5AF-B190-4EA2-BC25-A1FC9D19D4A7}"/>
              </a:ext>
            </a:extLst>
          </p:cNvPr>
          <p:cNvSpPr/>
          <p:nvPr userDrawn="1"/>
        </p:nvSpPr>
        <p:spPr>
          <a:xfrm>
            <a:off x="0" y="6606000"/>
            <a:ext cx="12192000" cy="252000"/>
          </a:xfrm>
          <a:prstGeom prst="rect">
            <a:avLst/>
          </a:prstGeom>
          <a:solidFill>
            <a:srgbClr val="2B56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tabLst>
                <a:tab pos="230188" algn="l"/>
              </a:tabLst>
            </a:pPr>
            <a:r>
              <a:rPr lang="pl-PL" sz="1200" b="0" i="0" noProof="0" dirty="0">
                <a:latin typeface="Arial" panose="020B0604020202020204" pitchFamily="34" charset="0"/>
                <a:cs typeface="Arial" panose="020B0604020202020204" pitchFamily="34" charset="0"/>
              </a:rPr>
              <a:t>	Instytut Wysokich Ciśnień Polskiej Akademii Nauk</a:t>
            </a:r>
            <a:endParaRPr lang="en-US" sz="1200" b="0" i="0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8863C9-A6EA-4451-B407-378D9E6B1E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57812" y="6609298"/>
            <a:ext cx="2743200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3E91E5E-1D32-4BB7-A386-C3579C822DF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A70766B1-D5A8-43F8-9771-491CA6B534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24400" y="6609298"/>
            <a:ext cx="2743200" cy="252000"/>
          </a:xfrm>
          <a:prstGeom prst="rect">
            <a:avLst/>
          </a:prstGeom>
        </p:spPr>
        <p:txBody>
          <a:bodyPr anchor="ctr"/>
          <a:lstStyle>
            <a:lvl1pPr algn="ctr">
              <a:defRPr lang="pl-PL" sz="1200" b="0" i="0" smtClean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pl-PL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FDF29261-C044-4047-A58B-6188A5620E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016850"/>
            <a:ext cx="10515600" cy="365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A42A98D-776B-450F-B88C-2B31868BDAD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61" y="147617"/>
            <a:ext cx="432000" cy="558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703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rgbClr val="2B568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94" indent="-228594" algn="l" defTabSz="914377" rtl="0" eaLnBrk="1" latinLnBrk="0" hangingPunct="1">
        <a:lnSpc>
          <a:spcPts val="216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783" indent="-228594" algn="l" defTabSz="914377" rtl="0" eaLnBrk="1" latinLnBrk="0" hangingPunct="1">
        <a:lnSpc>
          <a:spcPts val="2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EB8E99-94AF-423C-9F68-5F1BB332F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9682"/>
            <a:ext cx="10515600" cy="5013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80E55E-6894-45EF-A867-66DFC1F64B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860347"/>
            <a:ext cx="10515600" cy="51455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FFB2356-B61C-491D-9E24-E9222480199F}"/>
              </a:ext>
            </a:extLst>
          </p:cNvPr>
          <p:cNvCxnSpPr>
            <a:cxnSpLocks/>
          </p:cNvCxnSpPr>
          <p:nvPr userDrawn="1"/>
        </p:nvCxnSpPr>
        <p:spPr>
          <a:xfrm>
            <a:off x="725655" y="179682"/>
            <a:ext cx="0" cy="5061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765E5AF-B190-4EA2-BC25-A1FC9D19D4A7}"/>
              </a:ext>
            </a:extLst>
          </p:cNvPr>
          <p:cNvSpPr/>
          <p:nvPr userDrawn="1"/>
        </p:nvSpPr>
        <p:spPr>
          <a:xfrm>
            <a:off x="0" y="6606000"/>
            <a:ext cx="12192000" cy="252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tabLst>
                <a:tab pos="230188" algn="l"/>
              </a:tabLst>
            </a:pPr>
            <a:r>
              <a:rPr lang="pl-PL" sz="1200" b="0" i="0" noProof="0" dirty="0">
                <a:latin typeface="Arial" panose="020B0604020202020204" pitchFamily="34" charset="0"/>
                <a:cs typeface="Arial" panose="020B0604020202020204" pitchFamily="34" charset="0"/>
              </a:rPr>
              <a:t>	Instytut Wysokich Ciśnień Polskiej Akademii Nauk</a:t>
            </a:r>
            <a:endParaRPr lang="en-US" sz="1200" b="0" i="0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A70766B1-D5A8-43F8-9771-491CA6B534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24400" y="6611047"/>
            <a:ext cx="2743200" cy="252000"/>
          </a:xfrm>
          <a:prstGeom prst="rect">
            <a:avLst/>
          </a:prstGeom>
        </p:spPr>
        <p:txBody>
          <a:bodyPr anchor="ctr"/>
          <a:lstStyle>
            <a:lvl1pPr algn="ctr">
              <a:defRPr lang="pl-PL" sz="1200" b="0" i="0" smtClean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FDF29261-C044-4047-A58B-6188A5620E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016850"/>
            <a:ext cx="10515600" cy="365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pic>
        <p:nvPicPr>
          <p:cNvPr id="10" name="Picture 8">
            <a:extLst>
              <a:ext uri="{FF2B5EF4-FFF2-40B4-BE49-F238E27FC236}">
                <a16:creationId xmlns:a16="http://schemas.microsoft.com/office/drawing/2014/main" id="{D991E18B-0BED-4F4F-8D2D-23EEF1D9208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195" y="148634"/>
            <a:ext cx="432000" cy="558684"/>
          </a:xfrm>
          <a:prstGeom prst="rect">
            <a:avLst/>
          </a:prstGeom>
        </p:spPr>
      </p:pic>
      <p:cxnSp>
        <p:nvCxnSpPr>
          <p:cNvPr id="11" name="Łącznik prosty 10">
            <a:extLst>
              <a:ext uri="{FF2B5EF4-FFF2-40B4-BE49-F238E27FC236}">
                <a16:creationId xmlns:a16="http://schemas.microsoft.com/office/drawing/2014/main" id="{5B0E269F-BC40-494A-BBAA-FBD32C06F008}"/>
              </a:ext>
            </a:extLst>
          </p:cNvPr>
          <p:cNvCxnSpPr/>
          <p:nvPr userDrawn="1"/>
        </p:nvCxnSpPr>
        <p:spPr>
          <a:xfrm>
            <a:off x="0" y="6606000"/>
            <a:ext cx="12192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0A8737C9-9E1E-4D00-AF95-E54321B977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57812" y="6609298"/>
            <a:ext cx="2743200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3E91E5E-1D32-4BB7-A386-C3579C822DF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021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73" r:id="rId2"/>
    <p:sldLayoutId id="2147483668" r:id="rId3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94" indent="-228594" algn="l" defTabSz="914377" rtl="0" eaLnBrk="1" latinLnBrk="0" hangingPunct="1">
        <a:lnSpc>
          <a:spcPts val="216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783" indent="-228594" algn="l" defTabSz="914377" rtl="0" eaLnBrk="1" latinLnBrk="0" hangingPunct="1">
        <a:lnSpc>
          <a:spcPts val="2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2B568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EB8E99-94AF-423C-9F68-5F1BB332F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9682"/>
            <a:ext cx="10515600" cy="5013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80E55E-6894-45EF-A867-66DFC1F64B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860347"/>
            <a:ext cx="10515600" cy="51455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FFB2356-B61C-491D-9E24-E9222480199F}"/>
              </a:ext>
            </a:extLst>
          </p:cNvPr>
          <p:cNvCxnSpPr>
            <a:cxnSpLocks/>
          </p:cNvCxnSpPr>
          <p:nvPr userDrawn="1"/>
        </p:nvCxnSpPr>
        <p:spPr>
          <a:xfrm>
            <a:off x="725655" y="179682"/>
            <a:ext cx="0" cy="5061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765E5AF-B190-4EA2-BC25-A1FC9D19D4A7}"/>
              </a:ext>
            </a:extLst>
          </p:cNvPr>
          <p:cNvSpPr/>
          <p:nvPr userDrawn="1"/>
        </p:nvSpPr>
        <p:spPr>
          <a:xfrm>
            <a:off x="0" y="6606000"/>
            <a:ext cx="12192000" cy="252000"/>
          </a:xfrm>
          <a:prstGeom prst="rect">
            <a:avLst/>
          </a:prstGeom>
          <a:solidFill>
            <a:srgbClr val="2B56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tabLst>
                <a:tab pos="230188" algn="l"/>
              </a:tabLst>
            </a:pPr>
            <a:r>
              <a:rPr lang="pl-PL" sz="1200" b="0" i="0" noProof="0" dirty="0">
                <a:latin typeface="Arial" panose="020B0604020202020204" pitchFamily="34" charset="0"/>
                <a:cs typeface="Arial" panose="020B0604020202020204" pitchFamily="34" charset="0"/>
              </a:rPr>
              <a:t>	Instytut Wysokich Ciśnień Polskiej Akademii Nauk</a:t>
            </a:r>
            <a:endParaRPr lang="en-US" sz="1200" b="0" i="0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A70766B1-D5A8-43F8-9771-491CA6B534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24400" y="6611047"/>
            <a:ext cx="2743200" cy="252000"/>
          </a:xfrm>
          <a:prstGeom prst="rect">
            <a:avLst/>
          </a:prstGeom>
        </p:spPr>
        <p:txBody>
          <a:bodyPr anchor="ctr"/>
          <a:lstStyle>
            <a:lvl1pPr algn="ctr">
              <a:defRPr lang="pl-PL" sz="1200" b="0" i="0" smtClean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FDF29261-C044-4047-A58B-6188A5620E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016850"/>
            <a:ext cx="10515600" cy="365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pic>
        <p:nvPicPr>
          <p:cNvPr id="10" name="Picture 8">
            <a:extLst>
              <a:ext uri="{FF2B5EF4-FFF2-40B4-BE49-F238E27FC236}">
                <a16:creationId xmlns:a16="http://schemas.microsoft.com/office/drawing/2014/main" id="{D991E18B-0BED-4F4F-8D2D-23EEF1D9208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195" y="148634"/>
            <a:ext cx="432000" cy="558684"/>
          </a:xfrm>
          <a:prstGeom prst="rect">
            <a:avLst/>
          </a:prstGeom>
        </p:spPr>
      </p:pic>
      <p:cxnSp>
        <p:nvCxnSpPr>
          <p:cNvPr id="11" name="Łącznik prosty 10">
            <a:extLst>
              <a:ext uri="{FF2B5EF4-FFF2-40B4-BE49-F238E27FC236}">
                <a16:creationId xmlns:a16="http://schemas.microsoft.com/office/drawing/2014/main" id="{5B0E269F-BC40-494A-BBAA-FBD32C06F008}"/>
              </a:ext>
            </a:extLst>
          </p:cNvPr>
          <p:cNvCxnSpPr/>
          <p:nvPr userDrawn="1"/>
        </p:nvCxnSpPr>
        <p:spPr>
          <a:xfrm>
            <a:off x="0" y="6606000"/>
            <a:ext cx="12192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8F0990D5-189C-4672-B520-705A587A49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57812" y="6609298"/>
            <a:ext cx="2743200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3E91E5E-1D32-4BB7-A386-C3579C822DF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08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79" r:id="rId3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94" indent="-228594" algn="l" defTabSz="914377" rtl="0" eaLnBrk="1" latinLnBrk="0" hangingPunct="1">
        <a:lnSpc>
          <a:spcPts val="216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783" indent="-228594" algn="l" defTabSz="914377" rtl="0" eaLnBrk="1" latinLnBrk="0" hangingPunct="1">
        <a:lnSpc>
          <a:spcPts val="2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lideshare.net/agencysparks/persuasive-storytelling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BD3F9-D54A-478C-921F-5C5753C4B1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Tytuł</a:t>
            </a:r>
            <a:r>
              <a:rPr lang="en-US" dirty="0"/>
              <a:t> </a:t>
            </a:r>
            <a:r>
              <a:rPr lang="pl-PL" dirty="0"/>
              <a:t>tytuł</a:t>
            </a:r>
            <a:r>
              <a:rPr lang="en-US" dirty="0"/>
              <a:t> </a:t>
            </a:r>
            <a:r>
              <a:rPr lang="en-US" dirty="0" err="1"/>
              <a:t>tytuł</a:t>
            </a:r>
            <a:r>
              <a:rPr lang="en-US" dirty="0"/>
              <a:t> </a:t>
            </a:r>
            <a:r>
              <a:rPr lang="pl-PL" dirty="0"/>
              <a:t>tytuł </a:t>
            </a:r>
            <a:r>
              <a:rPr lang="pl-PL" dirty="0" err="1"/>
              <a:t>tytuł</a:t>
            </a:r>
            <a:r>
              <a:rPr lang="pl-PL" dirty="0"/>
              <a:t> </a:t>
            </a:r>
            <a:r>
              <a:rPr lang="pl-PL" dirty="0" err="1"/>
              <a:t>tytuł</a:t>
            </a:r>
            <a:r>
              <a:rPr lang="pl-PL" dirty="0"/>
              <a:t> </a:t>
            </a:r>
            <a:r>
              <a:rPr lang="pl-PL" dirty="0" err="1"/>
              <a:t>tytuł</a:t>
            </a:r>
            <a:r>
              <a:rPr lang="pl-PL" dirty="0"/>
              <a:t> </a:t>
            </a:r>
            <a:r>
              <a:rPr lang="pl-PL" dirty="0" err="1"/>
              <a:t>tytuł</a:t>
            </a:r>
            <a:r>
              <a:rPr lang="pl-PL" dirty="0"/>
              <a:t> </a:t>
            </a:r>
            <a:r>
              <a:rPr lang="pl-PL" dirty="0" err="1"/>
              <a:t>tytuł</a:t>
            </a:r>
            <a:r>
              <a:rPr lang="pl-PL" dirty="0"/>
              <a:t> </a:t>
            </a:r>
            <a:r>
              <a:rPr lang="pl-PL" dirty="0" err="1"/>
              <a:t>tytuł</a:t>
            </a:r>
            <a:r>
              <a:rPr lang="pl-PL" dirty="0"/>
              <a:t> </a:t>
            </a:r>
            <a:r>
              <a:rPr lang="pl-PL" dirty="0" err="1"/>
              <a:t>tytuł</a:t>
            </a:r>
            <a:r>
              <a:rPr lang="pl-PL" dirty="0"/>
              <a:t> </a:t>
            </a:r>
            <a:r>
              <a:rPr lang="pl-PL" dirty="0" err="1"/>
              <a:t>tytuł</a:t>
            </a:r>
            <a:r>
              <a:rPr lang="pl-PL" dirty="0"/>
              <a:t> </a:t>
            </a:r>
            <a:r>
              <a:rPr lang="pl-PL" dirty="0" err="1"/>
              <a:t>tytuł</a:t>
            </a:r>
            <a:r>
              <a:rPr lang="pl-PL" dirty="0"/>
              <a:t> </a:t>
            </a:r>
            <a:r>
              <a:rPr lang="pl-PL" dirty="0" err="1"/>
              <a:t>tytuł</a:t>
            </a:r>
            <a:r>
              <a:rPr lang="pl-PL" dirty="0"/>
              <a:t> </a:t>
            </a:r>
            <a:r>
              <a:rPr lang="pl-PL" dirty="0" err="1"/>
              <a:t>tytuł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B7191A-2FC0-4304-B0F3-0330BA5CB9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Imię Nazwisko </a:t>
            </a:r>
            <a:r>
              <a:rPr lang="pl-PL" baseline="30000" dirty="0"/>
              <a:t>1</a:t>
            </a:r>
            <a:r>
              <a:rPr lang="pl-PL" dirty="0"/>
              <a:t>, Imię Nazwisko </a:t>
            </a:r>
            <a:r>
              <a:rPr lang="pl-PL" baseline="30000" dirty="0"/>
              <a:t>1</a:t>
            </a:r>
            <a:r>
              <a:rPr lang="pl-PL" dirty="0"/>
              <a:t>, Imię Nazwisko </a:t>
            </a:r>
            <a:r>
              <a:rPr lang="pl-PL" baseline="30000" dirty="0"/>
              <a:t>1</a:t>
            </a:r>
            <a:r>
              <a:rPr lang="pl-PL" dirty="0"/>
              <a:t>, Imię N. Nazwisko </a:t>
            </a:r>
            <a:r>
              <a:rPr lang="pl-PL" baseline="30000" dirty="0"/>
              <a:t>1</a:t>
            </a:r>
            <a:r>
              <a:rPr lang="pl-PL" dirty="0"/>
              <a:t>, </a:t>
            </a:r>
            <a:br>
              <a:rPr lang="pl-PL" dirty="0"/>
            </a:br>
            <a:r>
              <a:rPr lang="pl-PL" dirty="0"/>
              <a:t>Imię Nazwisko </a:t>
            </a:r>
            <a:r>
              <a:rPr lang="pl-PL" baseline="30000" dirty="0"/>
              <a:t>1</a:t>
            </a:r>
            <a:r>
              <a:rPr lang="pl-PL" dirty="0"/>
              <a:t>, Imię Nazwisko </a:t>
            </a:r>
            <a:r>
              <a:rPr lang="pl-PL" baseline="30000" dirty="0"/>
              <a:t>2</a:t>
            </a:r>
            <a:r>
              <a:rPr lang="pl-PL" dirty="0"/>
              <a:t>, Imię Nazwisko</a:t>
            </a:r>
            <a:r>
              <a:rPr lang="pl-PL" baseline="30000" dirty="0"/>
              <a:t>1,2</a:t>
            </a:r>
            <a:r>
              <a:rPr lang="pl-PL" dirty="0"/>
              <a:t>  </a:t>
            </a:r>
          </a:p>
          <a:p>
            <a:endParaRPr lang="en-US" dirty="0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D402748-B69D-4915-9FEB-4A45D7E78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91E5E-1D32-4BB7-A386-C3579C822DF8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Podtytuł 2">
            <a:extLst>
              <a:ext uri="{FF2B5EF4-FFF2-40B4-BE49-F238E27FC236}">
                <a16:creationId xmlns:a16="http://schemas.microsoft.com/office/drawing/2014/main" id="{C56956BC-5B6A-4208-A5E8-A08CFD157793}"/>
              </a:ext>
            </a:extLst>
          </p:cNvPr>
          <p:cNvSpPr txBox="1">
            <a:spLocks/>
          </p:cNvSpPr>
          <p:nvPr/>
        </p:nvSpPr>
        <p:spPr>
          <a:xfrm>
            <a:off x="0" y="4992232"/>
            <a:ext cx="12192000" cy="1233488"/>
          </a:xfrm>
          <a:prstGeom prst="rect">
            <a:avLst/>
          </a:prstGeom>
        </p:spPr>
        <p:txBody>
          <a:bodyPr lIns="1260000" rIns="126000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pl-PL" sz="1600" baseline="30000" dirty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Instytut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Wysokich Ciśnień Polskiej Akademii Nauk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Wars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aw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Polska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600" baseline="3000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Nazwa jednostki współpracującej, Miasto, Kraj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e-mail: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 prezenter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@unipress.waw.pl</a:t>
            </a:r>
          </a:p>
        </p:txBody>
      </p:sp>
    </p:spTree>
    <p:extLst>
      <p:ext uri="{BB962C8B-B14F-4D97-AF65-F5344CB8AC3E}">
        <p14:creationId xmlns:p14="http://schemas.microsoft.com/office/powerpoint/2010/main" val="33097713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2FC8AC1-727F-4ADC-9F53-783867BBD7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Dziękuję za uwagę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FEBB8EE-3969-4F83-9EB4-3F8D8E5ED8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1704" y="6609565"/>
            <a:ext cx="2743200" cy="252000"/>
          </a:xfrm>
        </p:spPr>
        <p:txBody>
          <a:bodyPr/>
          <a:lstStyle/>
          <a:p>
            <a:fld id="{23E91E5E-1D32-4BB7-A386-C3579C822DF8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Tytuł 1">
            <a:extLst>
              <a:ext uri="{FF2B5EF4-FFF2-40B4-BE49-F238E27FC236}">
                <a16:creationId xmlns:a16="http://schemas.microsoft.com/office/drawing/2014/main" id="{58F5636C-1DA9-4B30-82CE-06373C80087B}"/>
              </a:ext>
            </a:extLst>
          </p:cNvPr>
          <p:cNvSpPr txBox="1">
            <a:spLocks/>
          </p:cNvSpPr>
          <p:nvPr/>
        </p:nvSpPr>
        <p:spPr>
          <a:xfrm>
            <a:off x="1524000" y="210400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508646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3BF53434-3991-4720-AB6C-04C7D7694A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Dziękuję za uwagę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EE0AAF0-1608-4086-8691-6D98E6905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91E5E-1D32-4BB7-A386-C3579C822DF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262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804C9A-561E-44F4-B4E0-2F0B4F0BE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Plan prezentacji (nieobowiązkowo)</a:t>
            </a:r>
            <a:endParaRPr lang="en-US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4676B6C-FD4A-4D75-B3A4-8EA1A5757F68}"/>
              </a:ext>
            </a:extLst>
          </p:cNvPr>
          <p:cNvSpPr>
            <a:spLocks noGrp="1" noChangeAspect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Może być używany przez niedoświadczonych lub zestresowanych mówców</a:t>
            </a:r>
          </a:p>
          <a:p>
            <a:r>
              <a:rPr lang="pl-PL" dirty="0"/>
              <a:t>Porządkuje prezentację i pozwala śledzić tok myślenia</a:t>
            </a:r>
          </a:p>
          <a:p>
            <a:r>
              <a:rPr lang="pl-PL" dirty="0"/>
              <a:t>Sugerowana kolejność:</a:t>
            </a:r>
          </a:p>
          <a:p>
            <a:pPr lvl="1"/>
            <a:r>
              <a:rPr lang="pl-PL" dirty="0"/>
              <a:t>Wprowadzenie / Motywacja</a:t>
            </a:r>
          </a:p>
          <a:p>
            <a:pPr lvl="1"/>
            <a:r>
              <a:rPr lang="pl-PL" dirty="0"/>
              <a:t>Wyniki </a:t>
            </a:r>
            <a:endParaRPr lang="en-US" dirty="0"/>
          </a:p>
          <a:p>
            <a:pPr lvl="1"/>
            <a:r>
              <a:rPr lang="en-US" dirty="0"/>
              <a:t>D</a:t>
            </a:r>
            <a:r>
              <a:rPr lang="pl-PL" dirty="0" err="1"/>
              <a:t>yskusja</a:t>
            </a:r>
            <a:endParaRPr lang="en-US" dirty="0"/>
          </a:p>
          <a:p>
            <a:pPr lvl="1"/>
            <a:r>
              <a:rPr lang="pl-PL" dirty="0"/>
              <a:t>Wnioski</a:t>
            </a:r>
            <a:r>
              <a:rPr lang="en-US" dirty="0"/>
              <a:t> </a:t>
            </a:r>
            <a:endParaRPr lang="pl-PL" dirty="0"/>
          </a:p>
          <a:p>
            <a:pPr lvl="0"/>
            <a:r>
              <a:rPr lang="pl-PL" dirty="0"/>
              <a:t>Jak przygotować dobrą prezentację? </a:t>
            </a:r>
            <a:br>
              <a:rPr lang="pl-PL" dirty="0"/>
            </a:br>
            <a:r>
              <a:rPr lang="pl-PL" dirty="0"/>
              <a:t>Slajd numer #7 – kilka wskazówek prof. </a:t>
            </a:r>
            <a:r>
              <a:rPr lang="pl-PL" dirty="0" err="1"/>
              <a:t>Zlatko</a:t>
            </a:r>
            <a:r>
              <a:rPr lang="pl-PL" dirty="0"/>
              <a:t> </a:t>
            </a:r>
            <a:r>
              <a:rPr lang="pl-PL" dirty="0" err="1"/>
              <a:t>Sitar’a</a:t>
            </a:r>
            <a:br>
              <a:rPr lang="pl-PL" dirty="0"/>
            </a:br>
            <a:r>
              <a:rPr lang="pl-PL" dirty="0"/>
              <a:t>(</a:t>
            </a:r>
            <a:r>
              <a:rPr lang="pl-PL" dirty="0" err="1"/>
              <a:t>North</a:t>
            </a:r>
            <a:r>
              <a:rPr lang="pl-PL" dirty="0"/>
              <a:t> Carolina </a:t>
            </a:r>
            <a:r>
              <a:rPr lang="pl-PL" dirty="0" err="1"/>
              <a:t>State</a:t>
            </a:r>
            <a:r>
              <a:rPr lang="pl-PL" dirty="0"/>
              <a:t> University)</a:t>
            </a:r>
          </a:p>
          <a:p>
            <a:pPr lvl="0"/>
            <a:r>
              <a:rPr lang="pl-PL" dirty="0" err="1"/>
              <a:t>Storytelling</a:t>
            </a:r>
            <a:r>
              <a:rPr lang="pl-PL" dirty="0"/>
              <a:t> czyli dobra narracja w prezentacjach – slajd numer #8</a:t>
            </a:r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BDBD9C0-00A9-4ED5-AF52-9C1495A08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91E5E-1D32-4BB7-A386-C3579C822DF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874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7EDB399-050B-4C11-BB83-EBF023659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/>
              <a:t>Nagłówki</a:t>
            </a:r>
            <a:r>
              <a:rPr lang="fr-FR" altLang="pl-PL" dirty="0"/>
              <a:t> </a:t>
            </a:r>
            <a:r>
              <a:rPr lang="pl-PL" altLang="pl-PL" dirty="0"/>
              <a:t>– rozmiar czcionki 30 </a:t>
            </a:r>
            <a:endParaRPr lang="en-US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353F4F2-906E-47A9-90C4-90BC0CBEF0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altLang="pl-PL" dirty="0"/>
              <a:t>Maksymalnie 3 zdjęcia / wykresy na slajdzie</a:t>
            </a:r>
          </a:p>
          <a:p>
            <a:r>
              <a:rPr lang="pl-PL" altLang="pl-PL" dirty="0"/>
              <a:t>Czcionka tekstu: </a:t>
            </a:r>
          </a:p>
          <a:p>
            <a:pPr lvl="1"/>
            <a:r>
              <a:rPr lang="pl-PL" altLang="pl-PL" dirty="0"/>
              <a:t>Rozmiar </a:t>
            </a:r>
            <a:r>
              <a:rPr lang="pl-PL" altLang="pl-PL" dirty="0" err="1"/>
              <a:t>czionki</a:t>
            </a:r>
            <a:r>
              <a:rPr lang="pl-PL" altLang="pl-PL" dirty="0"/>
              <a:t> – </a:t>
            </a:r>
            <a:r>
              <a:rPr lang="fr-FR" altLang="pl-PL" dirty="0"/>
              <a:t>1</a:t>
            </a:r>
            <a:r>
              <a:rPr lang="pl-PL" altLang="pl-PL" dirty="0"/>
              <a:t>8 </a:t>
            </a:r>
            <a:r>
              <a:rPr lang="pl-PL" altLang="pl-PL" dirty="0" err="1"/>
              <a:t>or</a:t>
            </a:r>
            <a:r>
              <a:rPr lang="fr-FR" altLang="pl-PL" dirty="0"/>
              <a:t> 1</a:t>
            </a:r>
            <a:r>
              <a:rPr lang="pl-PL" altLang="pl-PL" dirty="0"/>
              <a:t>6</a:t>
            </a:r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EE78E50-D44D-47F2-9A41-D707E1F6F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91E5E-1D32-4BB7-A386-C3579C822DF8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26B68AD1-413F-4752-80A9-A001C4EC05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6000" y="2179641"/>
            <a:ext cx="3600000" cy="2695239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AEDA8482-571B-4A58-9DCA-EB10CB8CE7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360" y="2179641"/>
            <a:ext cx="3600000" cy="2695239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C99C9ED0-0C50-449E-9C66-0A8BEBA24E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5640" y="2179641"/>
            <a:ext cx="3600000" cy="2695239"/>
          </a:xfrm>
          <a:prstGeom prst="rect">
            <a:avLst/>
          </a:prstGeom>
        </p:spPr>
      </p:pic>
      <p:sp>
        <p:nvSpPr>
          <p:cNvPr id="9" name="Prostokąt 8">
            <a:extLst>
              <a:ext uri="{FF2B5EF4-FFF2-40B4-BE49-F238E27FC236}">
                <a16:creationId xmlns:a16="http://schemas.microsoft.com/office/drawing/2014/main" id="{CFF48B8C-899D-44AF-82B0-AF5F829FDB45}"/>
              </a:ext>
            </a:extLst>
          </p:cNvPr>
          <p:cNvSpPr/>
          <p:nvPr/>
        </p:nvSpPr>
        <p:spPr>
          <a:xfrm>
            <a:off x="546361" y="5012263"/>
            <a:ext cx="3580572" cy="33855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/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Opis zdjęcia – rozmiar czcionki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16</a:t>
            </a:r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41FC7E5E-3655-4103-AB1B-FFF7CDC8B7D8}"/>
              </a:ext>
            </a:extLst>
          </p:cNvPr>
          <p:cNvSpPr/>
          <p:nvPr/>
        </p:nvSpPr>
        <p:spPr>
          <a:xfrm>
            <a:off x="4296000" y="5058427"/>
            <a:ext cx="3600000" cy="33855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/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Opis zdjęcia – rozmiar czcionki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16</a:t>
            </a:r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58B84CF2-B3BD-4137-9F4D-C1153847073B}"/>
              </a:ext>
            </a:extLst>
          </p:cNvPr>
          <p:cNvSpPr/>
          <p:nvPr/>
        </p:nvSpPr>
        <p:spPr>
          <a:xfrm>
            <a:off x="8065069" y="5058427"/>
            <a:ext cx="3580572" cy="33855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/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Opis zdjęcia – rozmiar czcionki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4259410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9621778-09B4-4D43-9F9B-641A5C587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Jak dużo obiektów na slajdzie</a:t>
            </a:r>
            <a:r>
              <a:rPr lang="en-US" dirty="0"/>
              <a:t>?</a:t>
            </a:r>
          </a:p>
        </p:txBody>
      </p:sp>
      <p:sp>
        <p:nvSpPr>
          <p:cNvPr id="13" name="Symbol zastępczy zawartości 12">
            <a:extLst>
              <a:ext uri="{FF2B5EF4-FFF2-40B4-BE49-F238E27FC236}">
                <a16:creationId xmlns:a16="http://schemas.microsoft.com/office/drawing/2014/main" id="{CC74ADE4-386D-4E88-8AEE-8BF31A9A78FF}"/>
              </a:ext>
            </a:extLst>
          </p:cNvPr>
          <p:cNvSpPr>
            <a:spLocks noGrp="1" noChangeAspect="1"/>
          </p:cNvSpPr>
          <p:nvPr>
            <p:ph idx="1"/>
          </p:nvPr>
        </p:nvSpPr>
        <p:spPr/>
        <p:txBody>
          <a:bodyPr/>
          <a:lstStyle/>
          <a:p>
            <a:r>
              <a:rPr lang="pl-PL" altLang="pl-PL" dirty="0"/>
              <a:t>S</a:t>
            </a:r>
            <a:r>
              <a:rPr lang="en-US" altLang="pl-PL" dirty="0"/>
              <a:t>u</a:t>
            </a:r>
            <a:r>
              <a:rPr lang="pl-PL" altLang="pl-PL" dirty="0" err="1"/>
              <a:t>gerowany</a:t>
            </a:r>
            <a:r>
              <a:rPr lang="pl-PL" altLang="pl-PL" dirty="0"/>
              <a:t> rozmiar obrazków w przypadku</a:t>
            </a:r>
            <a:r>
              <a:rPr lang="en-US" altLang="pl-PL" dirty="0"/>
              <a:t>:</a:t>
            </a:r>
          </a:p>
          <a:p>
            <a:pPr lvl="1"/>
            <a:r>
              <a:rPr lang="pl-PL" altLang="pl-PL" dirty="0"/>
              <a:t>Dwa na slajd - szerokość</a:t>
            </a:r>
            <a:r>
              <a:rPr lang="en-US" altLang="pl-PL" dirty="0"/>
              <a:t> 1</a:t>
            </a:r>
            <a:r>
              <a:rPr lang="pl-PL" altLang="pl-PL" dirty="0"/>
              <a:t>3 c</a:t>
            </a:r>
            <a:r>
              <a:rPr lang="en-US" altLang="pl-PL" dirty="0"/>
              <a:t>m</a:t>
            </a:r>
          </a:p>
          <a:p>
            <a:pPr lvl="1"/>
            <a:r>
              <a:rPr lang="pl-PL" altLang="pl-PL" dirty="0"/>
              <a:t>Trzy na slajdzie </a:t>
            </a:r>
            <a:r>
              <a:rPr lang="en-US" altLang="pl-PL" dirty="0"/>
              <a:t>– </a:t>
            </a:r>
            <a:r>
              <a:rPr lang="pl-PL" altLang="pl-PL" dirty="0"/>
              <a:t>szerokość obrazka</a:t>
            </a:r>
            <a:r>
              <a:rPr lang="en-US" altLang="pl-PL" dirty="0"/>
              <a:t> 10</a:t>
            </a:r>
            <a:r>
              <a:rPr lang="pl-PL" altLang="pl-PL" dirty="0"/>
              <a:t> </a:t>
            </a:r>
            <a:r>
              <a:rPr lang="en-US" altLang="pl-PL" dirty="0"/>
              <a:t>cm</a:t>
            </a:r>
            <a:endParaRPr lang="pl-PL" altLang="pl-PL" dirty="0"/>
          </a:p>
          <a:p>
            <a:r>
              <a:rPr lang="pl-PL" altLang="pl-PL" dirty="0"/>
              <a:t>Obrazki lub tekst nie mogą dotykać krawędzi slajdu. Czasem projektor przycina wyświetlany slajd</a:t>
            </a:r>
            <a:r>
              <a:rPr lang="en-US" altLang="pl-PL" dirty="0"/>
              <a:t>.</a:t>
            </a:r>
            <a:endParaRPr lang="pl-PL" altLang="pl-PL" dirty="0"/>
          </a:p>
          <a:p>
            <a:endParaRPr lang="en-US" dirty="0"/>
          </a:p>
          <a:p>
            <a:endParaRPr lang="pl-PL" dirty="0"/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CC133A10-2577-48A4-9C57-1620A7F95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91E5E-1D32-4BB7-A386-C3579C822DF8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8" name="Symbol zastępczy zawartości 2">
            <a:extLst>
              <a:ext uri="{FF2B5EF4-FFF2-40B4-BE49-F238E27FC236}">
                <a16:creationId xmlns:a16="http://schemas.microsoft.com/office/drawing/2014/main" id="{228C541F-453B-4AFE-98BE-93F6C85B156E}"/>
              </a:ext>
            </a:extLst>
          </p:cNvPr>
          <p:cNvSpPr txBox="1">
            <a:spLocks/>
          </p:cNvSpPr>
          <p:nvPr/>
        </p:nvSpPr>
        <p:spPr>
          <a:xfrm>
            <a:off x="838200" y="860350"/>
            <a:ext cx="10515600" cy="112865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9" name="Grupa 8">
            <a:extLst>
              <a:ext uri="{FF2B5EF4-FFF2-40B4-BE49-F238E27FC236}">
                <a16:creationId xmlns:a16="http://schemas.microsoft.com/office/drawing/2014/main" id="{9E8E23BA-56C1-4020-9853-C1C7F7EF378E}"/>
              </a:ext>
            </a:extLst>
          </p:cNvPr>
          <p:cNvGrpSpPr/>
          <p:nvPr/>
        </p:nvGrpSpPr>
        <p:grpSpPr>
          <a:xfrm>
            <a:off x="838200" y="2600384"/>
            <a:ext cx="10672416" cy="3780000"/>
            <a:chOff x="759792" y="1697699"/>
            <a:chExt cx="10672416" cy="3780000"/>
          </a:xfrm>
        </p:grpSpPr>
        <p:pic>
          <p:nvPicPr>
            <p:cNvPr id="10" name="Obraz 9">
              <a:extLst>
                <a:ext uri="{FF2B5EF4-FFF2-40B4-BE49-F238E27FC236}">
                  <a16:creationId xmlns:a16="http://schemas.microsoft.com/office/drawing/2014/main" id="{AB60D775-0E31-440C-8129-6C54135CFD8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95382" y="1697699"/>
              <a:ext cx="5036826" cy="3780000"/>
            </a:xfrm>
            <a:prstGeom prst="rect">
              <a:avLst/>
            </a:prstGeom>
          </p:spPr>
        </p:pic>
        <p:pic>
          <p:nvPicPr>
            <p:cNvPr id="11" name="Obraz 10">
              <a:extLst>
                <a:ext uri="{FF2B5EF4-FFF2-40B4-BE49-F238E27FC236}">
                  <a16:creationId xmlns:a16="http://schemas.microsoft.com/office/drawing/2014/main" id="{15EC2082-5231-407B-AB42-8A8703C4C85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9792" y="1697699"/>
              <a:ext cx="5036826" cy="3780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94062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9621778-09B4-4D43-9F9B-641A5C587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Kiedy czarne tło</a:t>
            </a:r>
            <a:r>
              <a:rPr lang="en-US" dirty="0"/>
              <a:t>?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CC133A10-2577-48A4-9C57-1620A7F957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3E91E5E-1D32-4BB7-A386-C3579C822DF8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8" name="Symbol zastępczy zawartości 2">
            <a:extLst>
              <a:ext uri="{FF2B5EF4-FFF2-40B4-BE49-F238E27FC236}">
                <a16:creationId xmlns:a16="http://schemas.microsoft.com/office/drawing/2014/main" id="{228C541F-453B-4AFE-98BE-93F6C85B156E}"/>
              </a:ext>
            </a:extLst>
          </p:cNvPr>
          <p:cNvSpPr txBox="1">
            <a:spLocks/>
          </p:cNvSpPr>
          <p:nvPr/>
        </p:nvSpPr>
        <p:spPr>
          <a:xfrm>
            <a:off x="1588476" y="1060006"/>
            <a:ext cx="9015047" cy="44912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altLang="pl-PL" sz="1600" dirty="0"/>
              <a:t>Niektóre obrazy, zwłaszcza te o niskim kontraście, lepiej prezentują się na czarnym tle. </a:t>
            </a:r>
          </a:p>
        </p:txBody>
      </p:sp>
      <p:grpSp>
        <p:nvGrpSpPr>
          <p:cNvPr id="12" name="Grupa 11">
            <a:extLst>
              <a:ext uri="{FF2B5EF4-FFF2-40B4-BE49-F238E27FC236}">
                <a16:creationId xmlns:a16="http://schemas.microsoft.com/office/drawing/2014/main" id="{4363D744-2BD8-47D7-9AF0-E027866ADD37}"/>
              </a:ext>
            </a:extLst>
          </p:cNvPr>
          <p:cNvGrpSpPr/>
          <p:nvPr/>
        </p:nvGrpSpPr>
        <p:grpSpPr>
          <a:xfrm>
            <a:off x="838200" y="1713745"/>
            <a:ext cx="10672416" cy="3780000"/>
            <a:chOff x="759792" y="1697699"/>
            <a:chExt cx="10672416" cy="3780000"/>
          </a:xfrm>
        </p:grpSpPr>
        <p:pic>
          <p:nvPicPr>
            <p:cNvPr id="13" name="Obraz 12">
              <a:extLst>
                <a:ext uri="{FF2B5EF4-FFF2-40B4-BE49-F238E27FC236}">
                  <a16:creationId xmlns:a16="http://schemas.microsoft.com/office/drawing/2014/main" id="{0AFE36BC-2A89-49C7-A4B7-64799E3EF74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95382" y="1697699"/>
              <a:ext cx="5036826" cy="3780000"/>
            </a:xfrm>
            <a:prstGeom prst="rect">
              <a:avLst/>
            </a:prstGeom>
          </p:spPr>
        </p:pic>
        <p:pic>
          <p:nvPicPr>
            <p:cNvPr id="14" name="Obraz 13">
              <a:extLst>
                <a:ext uri="{FF2B5EF4-FFF2-40B4-BE49-F238E27FC236}">
                  <a16:creationId xmlns:a16="http://schemas.microsoft.com/office/drawing/2014/main" id="{09E95A9E-F985-4F0C-BE33-074CD6F0206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9792" y="1697699"/>
              <a:ext cx="5036826" cy="3780000"/>
            </a:xfrm>
            <a:prstGeom prst="rect">
              <a:avLst/>
            </a:prstGeom>
          </p:spPr>
        </p:pic>
      </p:grpSp>
      <p:sp>
        <p:nvSpPr>
          <p:cNvPr id="5" name="Rectangle 2">
            <a:extLst>
              <a:ext uri="{FF2B5EF4-FFF2-40B4-BE49-F238E27FC236}">
                <a16:creationId xmlns:a16="http://schemas.microsoft.com/office/drawing/2014/main" id="{B9E00341-1F4C-47CA-9A46-F5B58811CA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7799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8AA5E6-DA14-48AC-AE89-87D15CF7A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/>
              <a:t>Sugestie dla tekstu i obrazków</a:t>
            </a:r>
            <a:endParaRPr lang="en-US" dirty="0"/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C751D3A4-E959-4E66-AD94-3DDAC099B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91E5E-1D32-4BB7-A386-C3579C822DF8}" type="slidenum">
              <a:rPr lang="en-US" smtClean="0"/>
              <a:t>6</a:t>
            </a:fld>
            <a:endParaRPr lang="en-US"/>
          </a:p>
        </p:txBody>
      </p:sp>
      <p:sp>
        <p:nvSpPr>
          <p:cNvPr id="4" name="Symbol zastępczy zawartości 2">
            <a:extLst>
              <a:ext uri="{FF2B5EF4-FFF2-40B4-BE49-F238E27FC236}">
                <a16:creationId xmlns:a16="http://schemas.microsoft.com/office/drawing/2014/main" id="{77A841A8-B0D1-43C4-924B-81F71E19E16D}"/>
              </a:ext>
            </a:extLst>
          </p:cNvPr>
          <p:cNvSpPr txBox="1">
            <a:spLocks/>
          </p:cNvSpPr>
          <p:nvPr/>
        </p:nvSpPr>
        <p:spPr>
          <a:xfrm>
            <a:off x="838200" y="860349"/>
            <a:ext cx="10515600" cy="545080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44" indent="-285744"/>
            <a:r>
              <a:rPr lang="pl-PL" altLang="pl-PL" sz="1800" dirty="0">
                <a:solidFill>
                  <a:schemeClr val="tx1"/>
                </a:solidFill>
              </a:rPr>
              <a:t>Maksymalnie 3 obrazki / wykresy na slajdzie</a:t>
            </a:r>
            <a:r>
              <a:rPr lang="en-US" altLang="pl-PL" sz="1800" dirty="0">
                <a:solidFill>
                  <a:schemeClr val="tx1"/>
                </a:solidFill>
              </a:rPr>
              <a:t>.</a:t>
            </a:r>
          </a:p>
          <a:p>
            <a:pPr marL="285744" indent="-285744"/>
            <a:r>
              <a:rPr lang="pl-PL" altLang="pl-PL" sz="1800" dirty="0">
                <a:solidFill>
                  <a:schemeClr val="tx1"/>
                </a:solidFill>
              </a:rPr>
              <a:t>Sugerowany rozmiar obrazków w przypadku:</a:t>
            </a:r>
          </a:p>
          <a:p>
            <a:pPr marL="742944" lvl="1" indent="-285744"/>
            <a:r>
              <a:rPr lang="pl-PL" altLang="pl-PL" sz="1400" dirty="0">
                <a:solidFill>
                  <a:schemeClr val="tx1"/>
                </a:solidFill>
              </a:rPr>
              <a:t>Dwa na slajd - szerokość 13 cm</a:t>
            </a:r>
          </a:p>
          <a:p>
            <a:pPr marL="742944" lvl="1" indent="-285744"/>
            <a:r>
              <a:rPr lang="pl-PL" altLang="pl-PL" sz="1400" dirty="0">
                <a:solidFill>
                  <a:schemeClr val="tx1"/>
                </a:solidFill>
              </a:rPr>
              <a:t>Trzy na slajdzie – szerokość obrazka 10 cm</a:t>
            </a:r>
          </a:p>
          <a:p>
            <a:pPr marL="285744" indent="-285744"/>
            <a:r>
              <a:rPr lang="pl-PL" altLang="pl-PL" sz="1800" dirty="0">
                <a:solidFill>
                  <a:schemeClr val="tx1"/>
                </a:solidFill>
              </a:rPr>
              <a:t>Kolor czcionki</a:t>
            </a:r>
            <a:r>
              <a:rPr lang="en-US" altLang="pl-PL" sz="1800" dirty="0">
                <a:solidFill>
                  <a:schemeClr val="tx1"/>
                </a:solidFill>
              </a:rPr>
              <a:t>: </a:t>
            </a:r>
            <a:r>
              <a:rPr lang="pl-PL" altLang="pl-PL" sz="1800" dirty="0">
                <a:solidFill>
                  <a:schemeClr val="tx1"/>
                </a:solidFill>
              </a:rPr>
              <a:t>czarna</a:t>
            </a:r>
            <a:r>
              <a:rPr lang="en-US" altLang="pl-PL" sz="1800" dirty="0">
                <a:solidFill>
                  <a:schemeClr val="tx1"/>
                </a:solidFill>
              </a:rPr>
              <a:t> n</a:t>
            </a:r>
            <a:r>
              <a:rPr lang="pl-PL" altLang="pl-PL" sz="1800" dirty="0">
                <a:solidFill>
                  <a:schemeClr val="tx1"/>
                </a:solidFill>
              </a:rPr>
              <a:t>a białym tle</a:t>
            </a:r>
            <a:r>
              <a:rPr lang="en-US" altLang="pl-PL" sz="1800" dirty="0">
                <a:solidFill>
                  <a:schemeClr val="tx1"/>
                </a:solidFill>
              </a:rPr>
              <a:t> </a:t>
            </a:r>
            <a:r>
              <a:rPr lang="pl-PL" altLang="pl-PL" sz="1800" dirty="0">
                <a:solidFill>
                  <a:schemeClr val="tx1"/>
                </a:solidFill>
              </a:rPr>
              <a:t>lub biała na czarnym tle</a:t>
            </a:r>
            <a:r>
              <a:rPr lang="en-US" altLang="pl-PL" sz="1800" dirty="0">
                <a:solidFill>
                  <a:schemeClr val="tx1"/>
                </a:solidFill>
              </a:rPr>
              <a:t>.</a:t>
            </a:r>
          </a:p>
          <a:p>
            <a:pPr marL="285744" indent="-285744"/>
            <a:r>
              <a:rPr lang="pl-PL" altLang="pl-PL" sz="1800" dirty="0">
                <a:solidFill>
                  <a:schemeClr val="accent1"/>
                </a:solidFill>
              </a:rPr>
              <a:t>Jeden dodatkowy kolor </a:t>
            </a:r>
            <a:r>
              <a:rPr lang="pl-PL" altLang="pl-PL" sz="1800" dirty="0">
                <a:solidFill>
                  <a:srgbClr val="C00000"/>
                </a:solidFill>
              </a:rPr>
              <a:t>aby</a:t>
            </a:r>
            <a:r>
              <a:rPr lang="en-US" altLang="pl-PL" sz="1800" dirty="0">
                <a:solidFill>
                  <a:srgbClr val="C00000"/>
                </a:solidFill>
              </a:rPr>
              <a:t> </a:t>
            </a:r>
            <a:r>
              <a:rPr lang="pl-PL" altLang="pl-PL" sz="1800" dirty="0">
                <a:solidFill>
                  <a:srgbClr val="C00000"/>
                </a:solidFill>
              </a:rPr>
              <a:t>coś podkreślić w tekście</a:t>
            </a:r>
            <a:r>
              <a:rPr lang="en-US" altLang="pl-PL" sz="1800" dirty="0">
                <a:solidFill>
                  <a:schemeClr val="tx1"/>
                </a:solidFill>
              </a:rPr>
              <a:t>.</a:t>
            </a:r>
          </a:p>
          <a:p>
            <a:pPr marL="285744" indent="-285744"/>
            <a:r>
              <a:rPr lang="pl-PL" altLang="pl-PL" sz="1800" b="1" dirty="0">
                <a:solidFill>
                  <a:schemeClr val="tx1"/>
                </a:solidFill>
              </a:rPr>
              <a:t>Można wytłuścić najważniejsze informacje</a:t>
            </a:r>
            <a:r>
              <a:rPr lang="en-US" altLang="pl-PL" sz="1800" b="1" dirty="0">
                <a:solidFill>
                  <a:schemeClr val="tx1"/>
                </a:solidFill>
              </a:rPr>
              <a:t>. </a:t>
            </a:r>
          </a:p>
          <a:p>
            <a:pPr marL="285744" indent="-285744"/>
            <a:r>
              <a:rPr lang="pl-PL" altLang="pl-PL" sz="1800" dirty="0">
                <a:solidFill>
                  <a:schemeClr val="tx1"/>
                </a:solidFill>
              </a:rPr>
              <a:t>Rozmiar czcionki</a:t>
            </a:r>
            <a:r>
              <a:rPr lang="en-US" altLang="pl-PL" sz="1800" dirty="0">
                <a:solidFill>
                  <a:schemeClr val="tx1"/>
                </a:solidFill>
              </a:rPr>
              <a:t>: </a:t>
            </a:r>
          </a:p>
          <a:p>
            <a:pPr marL="742932" lvl="1" indent="-285744"/>
            <a:r>
              <a:rPr lang="pl-PL" altLang="pl-PL" sz="1600" dirty="0">
                <a:solidFill>
                  <a:schemeClr val="tx1"/>
                </a:solidFill>
              </a:rPr>
              <a:t>Główny tekst</a:t>
            </a:r>
            <a:r>
              <a:rPr lang="en-US" altLang="pl-PL" sz="1600" dirty="0">
                <a:solidFill>
                  <a:schemeClr val="tx1"/>
                </a:solidFill>
              </a:rPr>
              <a:t> – </a:t>
            </a:r>
            <a:r>
              <a:rPr lang="pl-PL" altLang="pl-PL" sz="1600" dirty="0">
                <a:solidFill>
                  <a:schemeClr val="tx1"/>
                </a:solidFill>
              </a:rPr>
              <a:t>Arial </a:t>
            </a:r>
            <a:r>
              <a:rPr lang="en-US" altLang="pl-PL" sz="1600" dirty="0">
                <a:solidFill>
                  <a:schemeClr val="tx1"/>
                </a:solidFill>
              </a:rPr>
              <a:t>1</a:t>
            </a:r>
            <a:r>
              <a:rPr lang="pl-PL" altLang="pl-PL" sz="1600" dirty="0">
                <a:solidFill>
                  <a:schemeClr val="tx1"/>
                </a:solidFill>
              </a:rPr>
              <a:t>8</a:t>
            </a:r>
            <a:r>
              <a:rPr lang="en-US" altLang="pl-PL" sz="1600" dirty="0">
                <a:solidFill>
                  <a:schemeClr val="tx1"/>
                </a:solidFill>
              </a:rPr>
              <a:t> </a:t>
            </a:r>
            <a:r>
              <a:rPr lang="pl-PL" altLang="pl-PL" sz="1600" dirty="0" err="1">
                <a:solidFill>
                  <a:schemeClr val="tx1"/>
                </a:solidFill>
              </a:rPr>
              <a:t>or</a:t>
            </a:r>
            <a:r>
              <a:rPr lang="pl-PL" altLang="pl-PL" sz="1600" dirty="0">
                <a:solidFill>
                  <a:schemeClr val="tx1"/>
                </a:solidFill>
              </a:rPr>
              <a:t> 16</a:t>
            </a:r>
            <a:r>
              <a:rPr lang="en-US" altLang="pl-PL" sz="1600" dirty="0">
                <a:solidFill>
                  <a:schemeClr val="tx1"/>
                </a:solidFill>
              </a:rPr>
              <a:t> (</a:t>
            </a:r>
            <a:r>
              <a:rPr lang="pl-PL" altLang="pl-PL" sz="1600" dirty="0">
                <a:solidFill>
                  <a:schemeClr val="tx1"/>
                </a:solidFill>
              </a:rPr>
              <a:t>mniejsze czcionki będą czytelne na prezentacjach on-line, na żywo lepiej sprawdzą się większe)</a:t>
            </a:r>
            <a:r>
              <a:rPr lang="en-US" altLang="pl-PL" sz="1600" dirty="0">
                <a:solidFill>
                  <a:schemeClr val="tx1"/>
                </a:solidFill>
              </a:rPr>
              <a:t>,</a:t>
            </a:r>
          </a:p>
          <a:p>
            <a:pPr marL="742932" lvl="1" indent="-285744"/>
            <a:r>
              <a:rPr lang="pl-PL" altLang="pl-PL" sz="1600" dirty="0">
                <a:solidFill>
                  <a:schemeClr val="tx1"/>
                </a:solidFill>
              </a:rPr>
              <a:t>Nagłówki</a:t>
            </a:r>
            <a:r>
              <a:rPr lang="en-US" altLang="pl-PL" sz="1600" dirty="0">
                <a:solidFill>
                  <a:schemeClr val="tx1"/>
                </a:solidFill>
              </a:rPr>
              <a:t> – </a:t>
            </a:r>
            <a:r>
              <a:rPr lang="pl-PL" altLang="pl-PL" sz="1600" dirty="0">
                <a:solidFill>
                  <a:schemeClr val="tx1"/>
                </a:solidFill>
              </a:rPr>
              <a:t>Arial 30</a:t>
            </a:r>
            <a:r>
              <a:rPr lang="en-US" altLang="pl-PL" sz="1600" dirty="0">
                <a:solidFill>
                  <a:schemeClr val="tx1"/>
                </a:solidFill>
              </a:rPr>
              <a:t>,</a:t>
            </a:r>
          </a:p>
          <a:p>
            <a:pPr marL="742932" lvl="1" indent="-285744"/>
            <a:r>
              <a:rPr lang="pl-PL" altLang="pl-PL" sz="1600" dirty="0">
                <a:solidFill>
                  <a:schemeClr val="tx1"/>
                </a:solidFill>
              </a:rPr>
              <a:t>Czcionka opisu obrazu lub wykresu</a:t>
            </a:r>
            <a:r>
              <a:rPr lang="en-US" altLang="pl-PL" sz="1600" dirty="0">
                <a:solidFill>
                  <a:schemeClr val="tx1"/>
                </a:solidFill>
              </a:rPr>
              <a:t> </a:t>
            </a:r>
            <a:r>
              <a:rPr lang="pl-PL" altLang="pl-PL" sz="1600" dirty="0">
                <a:solidFill>
                  <a:schemeClr val="tx1"/>
                </a:solidFill>
              </a:rPr>
              <a:t>- </a:t>
            </a:r>
            <a:r>
              <a:rPr lang="en-US" altLang="pl-PL" sz="1600" dirty="0">
                <a:solidFill>
                  <a:schemeClr val="tx1"/>
                </a:solidFill>
              </a:rPr>
              <a:t>16,</a:t>
            </a:r>
          </a:p>
          <a:p>
            <a:pPr marL="742932" lvl="1" indent="-285744"/>
            <a:r>
              <a:rPr lang="en-US" altLang="pl-PL" sz="1600" dirty="0">
                <a:solidFill>
                  <a:schemeClr val="tx1"/>
                </a:solidFill>
              </a:rPr>
              <a:t>Inter</a:t>
            </a:r>
            <a:r>
              <a:rPr lang="pl-PL" altLang="pl-PL" sz="1600" dirty="0">
                <a:solidFill>
                  <a:schemeClr val="tx1"/>
                </a:solidFill>
              </a:rPr>
              <a:t>linia</a:t>
            </a:r>
            <a:r>
              <a:rPr lang="en-US" altLang="pl-PL" sz="1600" dirty="0">
                <a:solidFill>
                  <a:schemeClr val="tx1"/>
                </a:solidFill>
              </a:rPr>
              <a:t> - </a:t>
            </a:r>
            <a:r>
              <a:rPr lang="pl-PL" altLang="pl-PL" sz="1600" dirty="0">
                <a:solidFill>
                  <a:schemeClr val="tx1"/>
                </a:solidFill>
              </a:rPr>
              <a:t>dokładnie</a:t>
            </a:r>
            <a:r>
              <a:rPr lang="en-US" altLang="pl-PL" sz="1600" dirty="0">
                <a:solidFill>
                  <a:schemeClr val="tx1"/>
                </a:solidFill>
              </a:rPr>
              <a:t> 20p</a:t>
            </a:r>
            <a:r>
              <a:rPr lang="pl-PL" altLang="pl-PL" sz="1600" dirty="0" err="1">
                <a:solidFill>
                  <a:schemeClr val="tx1"/>
                </a:solidFill>
              </a:rPr>
              <a:t>unktów</a:t>
            </a:r>
            <a:r>
              <a:rPr lang="en-US" altLang="pl-PL" sz="1600" dirty="0">
                <a:solidFill>
                  <a:schemeClr val="tx1"/>
                </a:solidFill>
              </a:rPr>
              <a:t>. </a:t>
            </a:r>
          </a:p>
          <a:p>
            <a:pPr marL="285744" indent="-285744"/>
            <a:r>
              <a:rPr lang="pl-PL" altLang="pl-PL" sz="1800" dirty="0">
                <a:solidFill>
                  <a:schemeClr val="tx1"/>
                </a:solidFill>
              </a:rPr>
              <a:t>Obrazki lub tekst nie mogą dotykać krawędzi slajdu. Czasem projektor przycina wyświetlany slajd</a:t>
            </a:r>
            <a:r>
              <a:rPr lang="en-US" altLang="pl-PL" sz="1800" dirty="0">
                <a:solidFill>
                  <a:schemeClr val="tx1"/>
                </a:solidFill>
              </a:rPr>
              <a:t>.</a:t>
            </a:r>
          </a:p>
          <a:p>
            <a:pPr marL="285744" indent="-285744"/>
            <a:r>
              <a:rPr lang="en-US" altLang="pl-PL" sz="1800" dirty="0">
                <a:solidFill>
                  <a:schemeClr val="tx1"/>
                </a:solidFill>
              </a:rPr>
              <a:t>Anima</a:t>
            </a:r>
            <a:r>
              <a:rPr lang="pl-PL" altLang="pl-PL" sz="1800" dirty="0" err="1">
                <a:solidFill>
                  <a:schemeClr val="tx1"/>
                </a:solidFill>
              </a:rPr>
              <a:t>cje</a:t>
            </a:r>
            <a:r>
              <a:rPr lang="en-US" altLang="pl-PL" sz="1800" dirty="0">
                <a:solidFill>
                  <a:schemeClr val="tx1"/>
                </a:solidFill>
              </a:rPr>
              <a:t> – </a:t>
            </a:r>
            <a:r>
              <a:rPr lang="pl-PL" altLang="pl-PL" sz="1800" dirty="0">
                <a:solidFill>
                  <a:schemeClr val="tx1"/>
                </a:solidFill>
              </a:rPr>
              <a:t>skromne i niedużo (jedna lub dwie</a:t>
            </a:r>
            <a:r>
              <a:rPr lang="en-US" altLang="pl-PL" sz="1800" dirty="0">
                <a:solidFill>
                  <a:schemeClr val="tx1"/>
                </a:solidFill>
              </a:rPr>
              <a:t>). </a:t>
            </a:r>
            <a:r>
              <a:rPr lang="pl-PL" altLang="pl-PL" sz="1800" dirty="0">
                <a:solidFill>
                  <a:schemeClr val="tx1"/>
                </a:solidFill>
              </a:rPr>
              <a:t>Czasami lepiej jest utworzyć nowy slajd niż dodawać animację na slajdzie. 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D3A3D5BE-375B-45F5-905E-D770E0ABC0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4134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8AA5E6-DA14-48AC-AE89-87D15CF7A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/>
              <a:t>O pisaniu artykułów i przygotowywaniu prezentacji</a:t>
            </a:r>
            <a:endParaRPr lang="en-US" altLang="pl-PL" dirty="0"/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C751D3A4-E959-4E66-AD94-3DDAC099B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91E5E-1D32-4BB7-A386-C3579C822DF8}" type="slidenum">
              <a:rPr lang="en-US" smtClean="0"/>
              <a:t>7</a:t>
            </a:fld>
            <a:endParaRPr lang="en-US"/>
          </a:p>
        </p:txBody>
      </p:sp>
      <p:sp>
        <p:nvSpPr>
          <p:cNvPr id="4" name="Symbol zastępczy zawartości 2">
            <a:extLst>
              <a:ext uri="{FF2B5EF4-FFF2-40B4-BE49-F238E27FC236}">
                <a16:creationId xmlns:a16="http://schemas.microsoft.com/office/drawing/2014/main" id="{77A841A8-B0D1-43C4-924B-81F71E19E16D}"/>
              </a:ext>
            </a:extLst>
          </p:cNvPr>
          <p:cNvSpPr txBox="1">
            <a:spLocks/>
          </p:cNvSpPr>
          <p:nvPr/>
        </p:nvSpPr>
        <p:spPr>
          <a:xfrm>
            <a:off x="838200" y="860349"/>
            <a:ext cx="10515600" cy="545080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44" indent="-285744">
              <a:lnSpc>
                <a:spcPts val="2000"/>
              </a:lnSpc>
            </a:pPr>
            <a:r>
              <a:rPr lang="pl-PL" altLang="pl-PL" sz="1800" dirty="0">
                <a:solidFill>
                  <a:schemeClr val="tx1"/>
                </a:solidFill>
              </a:rPr>
              <a:t>Zdecyduj jaką </a:t>
            </a:r>
            <a:r>
              <a:rPr lang="pl-PL" altLang="pl-PL" sz="1800" b="1" dirty="0">
                <a:solidFill>
                  <a:schemeClr val="tx1"/>
                </a:solidFill>
              </a:rPr>
              <a:t>HISTORIĘ</a:t>
            </a:r>
            <a:r>
              <a:rPr lang="pl-PL" altLang="pl-PL" sz="1800" dirty="0">
                <a:solidFill>
                  <a:schemeClr val="tx1"/>
                </a:solidFill>
              </a:rPr>
              <a:t> chcesz opowiedzieć. </a:t>
            </a:r>
          </a:p>
          <a:p>
            <a:pPr marL="285744" indent="-285744">
              <a:lnSpc>
                <a:spcPts val="2000"/>
              </a:lnSpc>
            </a:pPr>
            <a:r>
              <a:rPr lang="pl-PL" altLang="pl-PL" sz="1800" dirty="0">
                <a:solidFill>
                  <a:schemeClr val="tx1"/>
                </a:solidFill>
              </a:rPr>
              <a:t>Zapisz przesłanie, które chcesz przekazać w </a:t>
            </a:r>
            <a:r>
              <a:rPr lang="pl-PL" altLang="pl-PL" sz="1800" b="1" dirty="0">
                <a:solidFill>
                  <a:schemeClr val="tx1"/>
                </a:solidFill>
              </a:rPr>
              <a:t>JEDNYM zdaniu</a:t>
            </a:r>
            <a:r>
              <a:rPr lang="pl-PL" altLang="pl-PL" sz="1800" dirty="0">
                <a:solidFill>
                  <a:schemeClr val="tx1"/>
                </a:solidFill>
              </a:rPr>
              <a:t>. Jeśli tego nie potrafisz, nikt nie będzie tego umiał zrobić</a:t>
            </a:r>
            <a:r>
              <a:rPr lang="en-US" altLang="pl-PL" sz="1800" dirty="0">
                <a:solidFill>
                  <a:schemeClr val="tx1"/>
                </a:solidFill>
              </a:rPr>
              <a:t>.</a:t>
            </a:r>
          </a:p>
          <a:p>
            <a:pPr marL="285744" indent="-285744">
              <a:lnSpc>
                <a:spcPts val="2000"/>
              </a:lnSpc>
            </a:pPr>
            <a:r>
              <a:rPr lang="pl-PL" altLang="pl-PL" sz="1800" dirty="0">
                <a:solidFill>
                  <a:schemeClr val="tx1"/>
                </a:solidFill>
              </a:rPr>
              <a:t>Zdecyduj jakie dane są </a:t>
            </a:r>
            <a:r>
              <a:rPr lang="pl-PL" altLang="pl-PL" sz="1800" b="1" dirty="0">
                <a:solidFill>
                  <a:schemeClr val="tx1"/>
                </a:solidFill>
              </a:rPr>
              <a:t>niezbędne</a:t>
            </a:r>
            <a:r>
              <a:rPr lang="pl-PL" altLang="pl-PL" sz="1800" dirty="0">
                <a:solidFill>
                  <a:schemeClr val="tx1"/>
                </a:solidFill>
              </a:rPr>
              <a:t>, aby opowiedzieć historię. Zdecyduj jak te dane pokazać: wykres (jakiego typu), tabela, etc. … </a:t>
            </a:r>
          </a:p>
          <a:p>
            <a:pPr marL="285744" indent="-285744">
              <a:lnSpc>
                <a:spcPts val="2000"/>
              </a:lnSpc>
            </a:pPr>
            <a:r>
              <a:rPr lang="pl-PL" altLang="pl-PL" sz="1800" dirty="0">
                <a:solidFill>
                  <a:schemeClr val="tx1"/>
                </a:solidFill>
              </a:rPr>
              <a:t>Upewnij się, że </a:t>
            </a:r>
            <a:r>
              <a:rPr lang="pl-PL" altLang="pl-PL" sz="1800" b="1" dirty="0">
                <a:solidFill>
                  <a:schemeClr val="tx1"/>
                </a:solidFill>
              </a:rPr>
              <a:t>dane i wyniki cząstkowe są spójne</a:t>
            </a:r>
            <a:r>
              <a:rPr lang="pl-PL" altLang="pl-PL" sz="1800" dirty="0">
                <a:solidFill>
                  <a:schemeClr val="tx1"/>
                </a:solidFill>
              </a:rPr>
              <a:t>, tj. nie są wewnętrznie sprzeczne</a:t>
            </a:r>
            <a:r>
              <a:rPr lang="en-US" altLang="pl-PL" sz="1800" dirty="0">
                <a:solidFill>
                  <a:schemeClr val="tx1"/>
                </a:solidFill>
              </a:rPr>
              <a:t>. </a:t>
            </a:r>
          </a:p>
          <a:p>
            <a:pPr marL="285744" indent="-285744">
              <a:lnSpc>
                <a:spcPts val="2000"/>
              </a:lnSpc>
            </a:pPr>
            <a:r>
              <a:rPr lang="pl-PL" altLang="pl-PL" sz="1800" b="1" dirty="0">
                <a:solidFill>
                  <a:schemeClr val="tx1"/>
                </a:solidFill>
              </a:rPr>
              <a:t>NIE POKAZUJ wyników tylko dlatego, że zostały zmierzone; </a:t>
            </a:r>
            <a:r>
              <a:rPr lang="pl-PL" altLang="pl-PL" sz="1800" dirty="0">
                <a:solidFill>
                  <a:schemeClr val="tx1"/>
                </a:solidFill>
              </a:rPr>
              <a:t>rozprasza to uwagę i utrudnia zrozumienie przesłania</a:t>
            </a:r>
            <a:r>
              <a:rPr lang="en-US" altLang="pl-PL" sz="1800" dirty="0">
                <a:solidFill>
                  <a:schemeClr val="tx1"/>
                </a:solidFill>
              </a:rPr>
              <a:t>, i.e., </a:t>
            </a:r>
            <a:r>
              <a:rPr lang="pl-PL" altLang="pl-PL" sz="1800" dirty="0">
                <a:solidFill>
                  <a:schemeClr val="tx1"/>
                </a:solidFill>
              </a:rPr>
              <a:t>czytelnik/słuchacz będzie zdezorientowany</a:t>
            </a:r>
            <a:r>
              <a:rPr lang="en-US" altLang="pl-PL" sz="1800" dirty="0">
                <a:solidFill>
                  <a:schemeClr val="tx1"/>
                </a:solidFill>
              </a:rPr>
              <a:t>.</a:t>
            </a:r>
          </a:p>
          <a:p>
            <a:pPr marL="285744" indent="-285744">
              <a:lnSpc>
                <a:spcPts val="2000"/>
              </a:lnSpc>
            </a:pPr>
            <a:r>
              <a:rPr lang="pl-PL" altLang="pl-PL" sz="1800" dirty="0">
                <a:solidFill>
                  <a:schemeClr val="tx1"/>
                </a:solidFill>
              </a:rPr>
              <a:t>Na koniec zadaj sobie pytanie</a:t>
            </a:r>
            <a:r>
              <a:rPr lang="en-US" altLang="pl-PL" sz="1800" dirty="0">
                <a:solidFill>
                  <a:schemeClr val="tx1"/>
                </a:solidFill>
              </a:rPr>
              <a:t>: </a:t>
            </a:r>
            <a:r>
              <a:rPr lang="pl-PL" altLang="pl-PL" sz="1800" b="1" dirty="0">
                <a:solidFill>
                  <a:schemeClr val="tx1"/>
                </a:solidFill>
              </a:rPr>
              <a:t>Czemu</a:t>
            </a:r>
            <a:r>
              <a:rPr lang="en-US" altLang="pl-PL" sz="1800" b="1" dirty="0">
                <a:solidFill>
                  <a:schemeClr val="tx1"/>
                </a:solidFill>
              </a:rPr>
              <a:t> </a:t>
            </a:r>
            <a:r>
              <a:rPr lang="pl-PL" altLang="pl-PL" sz="1800" b="1" dirty="0">
                <a:solidFill>
                  <a:schemeClr val="tx1"/>
                </a:solidFill>
              </a:rPr>
              <a:t>ktoś miałby czytać moją publikację</a:t>
            </a:r>
            <a:r>
              <a:rPr lang="en-US" altLang="pl-PL" sz="1800" dirty="0">
                <a:solidFill>
                  <a:schemeClr val="tx1"/>
                </a:solidFill>
              </a:rPr>
              <a:t>? </a:t>
            </a:r>
            <a:r>
              <a:rPr lang="pl-PL" altLang="pl-PL" sz="1800" dirty="0">
                <a:solidFill>
                  <a:schemeClr val="tx1"/>
                </a:solidFill>
              </a:rPr>
              <a:t>Pamiętaj, że publikacje służą społeczności naukowej, a nie autorowi</a:t>
            </a:r>
            <a:r>
              <a:rPr lang="en-US" altLang="pl-PL" sz="1800" dirty="0">
                <a:solidFill>
                  <a:schemeClr val="tx1"/>
                </a:solidFill>
              </a:rPr>
              <a:t>.</a:t>
            </a:r>
          </a:p>
          <a:p>
            <a:pPr marL="285744" indent="-285744">
              <a:lnSpc>
                <a:spcPts val="2000"/>
              </a:lnSpc>
            </a:pPr>
            <a:endParaRPr lang="en-US" altLang="pl-PL" sz="1800" dirty="0">
              <a:solidFill>
                <a:schemeClr val="tx1"/>
              </a:solidFill>
            </a:endParaRPr>
          </a:p>
          <a:p>
            <a:pPr marL="285744" indent="-285744">
              <a:lnSpc>
                <a:spcPts val="2000"/>
              </a:lnSpc>
            </a:pPr>
            <a:r>
              <a:rPr lang="pl-PL" altLang="pl-PL" sz="1800" dirty="0">
                <a:solidFill>
                  <a:schemeClr val="tx1"/>
                </a:solidFill>
              </a:rPr>
              <a:t>Być może słyszałeś stare powiedzenie, że „dobre dane mówią same za siebie”. Nie zgadzam się</a:t>
            </a:r>
            <a:r>
              <a:rPr lang="en-US" altLang="pl-PL" sz="1800" dirty="0">
                <a:solidFill>
                  <a:schemeClr val="tx1"/>
                </a:solidFill>
              </a:rPr>
              <a:t>! </a:t>
            </a:r>
          </a:p>
          <a:p>
            <a:pPr marL="285744" indent="-285744">
              <a:lnSpc>
                <a:spcPts val="2000"/>
              </a:lnSpc>
            </a:pPr>
            <a:r>
              <a:rPr lang="pl-PL" altLang="pl-PL" sz="1800" b="1" dirty="0">
                <a:solidFill>
                  <a:srgbClr val="C00000"/>
                </a:solidFill>
              </a:rPr>
              <a:t>Dobre dane umożliwiają Ci opowiedzenie dobrej historii</a:t>
            </a:r>
            <a:r>
              <a:rPr lang="en-US" altLang="pl-PL" sz="1800" dirty="0">
                <a:solidFill>
                  <a:schemeClr val="tx1"/>
                </a:solidFill>
              </a:rPr>
              <a:t> (</a:t>
            </a:r>
            <a:r>
              <a:rPr lang="pl-PL" altLang="pl-PL" sz="1800" dirty="0">
                <a:solidFill>
                  <a:schemeClr val="tx1"/>
                </a:solidFill>
              </a:rPr>
              <a:t>i pamiętaj, nie musisz używać wszystkich dobrych wyników, które masz aby opowiedzieć tę historię</a:t>
            </a:r>
            <a:r>
              <a:rPr lang="en-US" altLang="pl-PL" sz="1800" dirty="0">
                <a:solidFill>
                  <a:schemeClr val="tx1"/>
                </a:solidFill>
              </a:rPr>
              <a:t>.) </a:t>
            </a:r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DF9BCC7-4A76-4F79-A57F-BC38A619A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</a:t>
            </a:r>
            <a:r>
              <a:rPr lang="pl-PL" dirty="0"/>
              <a:t>..</a:t>
            </a:r>
            <a:r>
              <a:rPr lang="en-US" dirty="0"/>
              <a:t> Zlatko Sitar - NCSU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371DB549-2929-4586-8B5C-5DA153FD11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24425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886E4CF-5F5E-4329-AD17-A2086DBBA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Idea </a:t>
            </a:r>
            <a:r>
              <a:rPr lang="pl-PL" dirty="0" err="1"/>
              <a:t>storytelling’u</a:t>
            </a:r>
            <a:r>
              <a:rPr lang="pl-PL" dirty="0"/>
              <a:t> czyli dobrej narracji w prezentacjach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82D0579A-7F42-44E4-9AD4-052C7A65F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91E5E-1D32-4BB7-A386-C3579C822DF8}" type="slidenum">
              <a:rPr lang="en-US" smtClean="0"/>
              <a:t>8</a:t>
            </a:fld>
            <a:endParaRPr lang="en-US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1EFD46F8-1B86-4D86-BD2D-5BB02A21EC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1851" y="1257300"/>
            <a:ext cx="5448300" cy="4343400"/>
          </a:xfrm>
          <a:prstGeom prst="rect">
            <a:avLst/>
          </a:prstGeom>
        </p:spPr>
      </p:pic>
      <p:sp>
        <p:nvSpPr>
          <p:cNvPr id="5" name="Prostokąt 4">
            <a:extLst>
              <a:ext uri="{FF2B5EF4-FFF2-40B4-BE49-F238E27FC236}">
                <a16:creationId xmlns:a16="http://schemas.microsoft.com/office/drawing/2014/main" id="{9AE119B2-F19E-471A-9749-250E5CF43D5E}"/>
              </a:ext>
            </a:extLst>
          </p:cNvPr>
          <p:cNvSpPr/>
          <p:nvPr/>
        </p:nvSpPr>
        <p:spPr>
          <a:xfrm>
            <a:off x="6009815" y="5862907"/>
            <a:ext cx="592763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/>
              <a:t>Źródło: </a:t>
            </a:r>
            <a:r>
              <a:rPr lang="pl-PL" sz="1400" dirty="0">
                <a:hlinkClick r:id="rId3"/>
              </a:rPr>
              <a:t>https://www.slideshare.net/agencysparks/persuasive-storytelling</a:t>
            </a:r>
            <a:r>
              <a:rPr lang="pl-PL" sz="1400" dirty="0"/>
              <a:t> za Nancy </a:t>
            </a:r>
            <a:r>
              <a:rPr lang="pl-PL" sz="1400" dirty="0" err="1"/>
              <a:t>Duarte</a:t>
            </a:r>
            <a:endParaRPr lang="pl-PL" sz="1400" dirty="0"/>
          </a:p>
        </p:txBody>
      </p:sp>
    </p:spTree>
    <p:extLst>
      <p:ext uri="{BB962C8B-B14F-4D97-AF65-F5344CB8AC3E}">
        <p14:creationId xmlns:p14="http://schemas.microsoft.com/office/powerpoint/2010/main" val="8785138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02027E5D-5DBC-41C8-8B99-41AFF67070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3E91E5E-1D32-4BB7-A386-C3579C822DF8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ytuł 1">
            <a:extLst>
              <a:ext uri="{FF2B5EF4-FFF2-40B4-BE49-F238E27FC236}">
                <a16:creationId xmlns:a16="http://schemas.microsoft.com/office/drawing/2014/main" id="{8B8B1EDD-E667-4AE4-B60A-BACB12D40D39}"/>
              </a:ext>
            </a:extLst>
          </p:cNvPr>
          <p:cNvSpPr txBox="1">
            <a:spLocks/>
          </p:cNvSpPr>
          <p:nvPr/>
        </p:nvSpPr>
        <p:spPr>
          <a:xfrm>
            <a:off x="1524000" y="150336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pl-PL" sz="2800" dirty="0"/>
              <a:t>Przejście między częściami prezentacji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0338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szablon Unipres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BE IHPP presentantion template v3.potx" id="{C9129CD1-79F3-40CA-BF43-F2162CF05914}" vid="{91497C92-15A4-496D-B0A3-DB17340EA662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BE IHPP presentantion template v3.potx" id="{C9129CD1-79F3-40CA-BF43-F2162CF05914}" vid="{91497C92-15A4-496D-B0A3-DB17340EA662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BE IHPP presentantion template v3.potx" id="{C9129CD1-79F3-40CA-BF43-F2162CF05914}" vid="{91497C92-15A4-496D-B0A3-DB17340EA662}"/>
    </a:ext>
  </a:extLst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MBE IHPP presentantion template v4</Template>
  <TotalTime>433</TotalTime>
  <Words>622</Words>
  <Application>Microsoft Office PowerPoint</Application>
  <PresentationFormat>Panoramiczny</PresentationFormat>
  <Paragraphs>71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3</vt:i4>
      </vt:variant>
      <vt:variant>
        <vt:lpstr>Tytuły slajdów</vt:lpstr>
      </vt:variant>
      <vt:variant>
        <vt:i4>11</vt:i4>
      </vt:variant>
    </vt:vector>
  </HeadingPairs>
  <TitlesOfParts>
    <vt:vector size="16" baseType="lpstr">
      <vt:lpstr>Arial</vt:lpstr>
      <vt:lpstr>Calibri</vt:lpstr>
      <vt:lpstr>Office Theme</vt:lpstr>
      <vt:lpstr>1_Office Theme</vt:lpstr>
      <vt:lpstr>2_Office Theme</vt:lpstr>
      <vt:lpstr>Tytuł tytuł tytuł tytuł tytuł tytuł tytuł tytuł tytuł tytuł tytuł tytuł tytuł tytuł tytuł</vt:lpstr>
      <vt:lpstr>Plan prezentacji (nieobowiązkowo)</vt:lpstr>
      <vt:lpstr>Nagłówki – rozmiar czcionki 30 </vt:lpstr>
      <vt:lpstr>Jak dużo obiektów na slajdzie?</vt:lpstr>
      <vt:lpstr>Kiedy czarne tło?</vt:lpstr>
      <vt:lpstr>Sugestie dla tekstu i obrazków</vt:lpstr>
      <vt:lpstr>O pisaniu artykułów i przygotowywaniu prezentacji</vt:lpstr>
      <vt:lpstr>Idea storytelling’u czyli dobrej narracji w prezentacjach</vt:lpstr>
      <vt:lpstr>Prezentacja programu PowerPoint</vt:lpstr>
      <vt:lpstr>Dziękuję za uwagę</vt:lpstr>
      <vt:lpstr>Dziękuję za uwagę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Marta Sawicka;Mikołaj Chlipała;Tomasz Sochacki</dc:creator>
  <cp:lastModifiedBy>Marta Sawicka</cp:lastModifiedBy>
  <cp:revision>49</cp:revision>
  <dcterms:created xsi:type="dcterms:W3CDTF">2022-04-20T15:17:36Z</dcterms:created>
  <dcterms:modified xsi:type="dcterms:W3CDTF">2023-04-04T13:49:24Z</dcterms:modified>
</cp:coreProperties>
</file>