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  <p:sldMasterId id="2147483674" r:id="rId3"/>
  </p:sldMasterIdLst>
  <p:notesMasterIdLst>
    <p:notesMasterId r:id="rId15"/>
  </p:notesMasterIdLst>
  <p:handoutMasterIdLst>
    <p:handoutMasterId r:id="rId16"/>
  </p:handoutMasterIdLst>
  <p:sldIdLst>
    <p:sldId id="264" r:id="rId4"/>
    <p:sldId id="266" r:id="rId5"/>
    <p:sldId id="267" r:id="rId6"/>
    <p:sldId id="269" r:id="rId7"/>
    <p:sldId id="268" r:id="rId8"/>
    <p:sldId id="270" r:id="rId9"/>
    <p:sldId id="271" r:id="rId10"/>
    <p:sldId id="275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56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6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8B9ADD4-D9D4-481E-946B-6300D26717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537AADE-0F70-4F0D-9868-16AA7561BE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29198-4D9C-46F7-B269-35502DDC9BDC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A350297-360B-4726-B5A3-9441498101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5CE3E28-D48C-494D-B722-32EFA7964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B16BC-DD9C-472A-BE92-41C6D4C3B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19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AD799-0D45-4300-A640-201218C69468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78FF9C-FB99-4420-92B8-75285065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rgbClr val="2B568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9C4B2-4EDC-4A26-9AD4-C3D8E08D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EE7A7F-50BA-410B-9E46-8E8575D8D2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4"/>
            <a:ext cx="1260000" cy="1629496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772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21744-9E7D-4DB4-BAB6-68575DB3AB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A258E-639D-4860-8FDB-453F5B50CB9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51"/>
            <a:ext cx="10515600" cy="5006999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4C917-357D-4BA0-B381-6646D8DD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E8CE91-C5C2-4ACF-BAAB-36B545B59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4345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8E82CE-678C-40CA-89E7-D06B0964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E2D0-656E-4176-B43B-6D3874F905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B9C19D-2267-4593-B65A-000301772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31FBF0-5C4F-41E8-9617-BC2AF8A92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4344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3EA1805-AB16-4FF3-A21E-909EC609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E575C75-A904-4F44-A16A-7F9C2CF32AE2}"/>
              </a:ext>
            </a:extLst>
          </p:cNvPr>
          <p:cNvSpPr txBox="1"/>
          <p:nvPr userDrawn="1"/>
        </p:nvSpPr>
        <p:spPr>
          <a:xfrm>
            <a:off x="838202" y="3244334"/>
            <a:ext cx="3453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200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2A266BA7-8009-49DB-B601-1A29D0B1DB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5"/>
            <a:ext cx="1260000" cy="1629496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C1E5C8B-C9DD-4990-99C0-4CCCC538E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0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AF4132F-8E85-449C-8993-8092B55B28BE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8F66F-A0A8-4AA8-95B7-09925563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52073F-49E9-4B34-AD96-BF056647D1F3}"/>
              </a:ext>
            </a:extLst>
          </p:cNvPr>
          <p:cNvCxnSpPr>
            <a:cxnSpLocks/>
          </p:cNvCxnSpPr>
          <p:nvPr userDrawn="1"/>
        </p:nvCxnSpPr>
        <p:spPr>
          <a:xfrm>
            <a:off x="723973" y="179682"/>
            <a:ext cx="0" cy="50135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581CD1E-9211-4D9E-8BFA-EFE14BE76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A6F9D9C-AA98-4EF5-B0F0-1EFAF6C83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0FC5C-8A5E-4FE9-852B-80CECBB6D11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5A35D2D-D9DB-41CA-A5D1-296AC1261F5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B6951CA-7393-4C48-84B2-B3155767D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8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E2D0-656E-4176-B43B-6D3874F90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431FBF0-5C4F-41E8-9617-BC2AF8A92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4E19231-FCFC-4C2F-93BC-AAA78888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0C8F01-1DEE-4BEF-841D-D1C70DC59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0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FD27-A8E2-41A2-AE34-8510A0DCBC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49355"/>
            <a:ext cx="9144000" cy="1258488"/>
          </a:xfrm>
        </p:spPr>
        <p:txBody>
          <a:bodyPr anchor="ctr"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7D31-BFBE-405C-89DE-3952914CAE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08329"/>
            <a:ext cx="9144000" cy="944545"/>
          </a:xfr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A280-1E8C-401F-9C7C-E42865F4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9FC345-AED6-4729-A8FA-63FC75A37BA4}"/>
              </a:ext>
            </a:extLst>
          </p:cNvPr>
          <p:cNvSpPr/>
          <p:nvPr userDrawn="1"/>
        </p:nvSpPr>
        <p:spPr>
          <a:xfrm>
            <a:off x="2" y="4"/>
            <a:ext cx="962025" cy="828675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45FE4E2-9F7E-477B-B12C-AC4DBCA14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600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2A266BA7-8009-49DB-B601-1A29D0B1DB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000" y="553815"/>
            <a:ext cx="1260000" cy="1629496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E4019AF-45B8-4BFA-909F-9D3657CAC5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8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BA2D21-3FC2-4395-98A1-F6EBD596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3FEDA5-3249-4748-BFA8-7A63B7A85A6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2DFCAFD-B953-4CD0-A797-4246084E487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3A245A2-E8F2-4FC6-9F81-194B6900D7B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7D8D63-3CE3-4162-8F65-94E3290C7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8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2B56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8F66F-A0A8-4AA8-95B7-09925563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52073F-49E9-4B34-AD96-BF056647D1F3}"/>
              </a:ext>
            </a:extLst>
          </p:cNvPr>
          <p:cNvCxnSpPr>
            <a:cxnSpLocks/>
          </p:cNvCxnSpPr>
          <p:nvPr userDrawn="1"/>
        </p:nvCxnSpPr>
        <p:spPr>
          <a:xfrm>
            <a:off x="723973" y="179682"/>
            <a:ext cx="0" cy="50135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581CD1E-9211-4D9E-8BFA-EFE14BE762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F6CE9F6-199F-4B2A-8F5A-EED78937F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599650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48763AE-A6B1-40F3-89CB-A5EE1D754F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838200" y="6002865"/>
            <a:ext cx="1051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436B3F-A4D3-452E-B9AB-144ABE710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4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rgbClr val="2B5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of High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Pressure</a:t>
            </a: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Physics</a:t>
            </a: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Academy</a:t>
            </a:r>
            <a:r>
              <a:rPr lang="pl-PL" sz="1200" b="0" i="0" noProof="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1200" b="0" i="0" noProof="0" dirty="0" err="1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endParaRPr lang="en-US" sz="1200" b="0" i="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863C9-A6EA-4451-B407-378D9E6B1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09298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A42A98D-776B-450F-B88C-2B31868BDAD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1" y="147617"/>
            <a:ext cx="432000" cy="55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0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rgbClr val="2B568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High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Physics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Academy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endParaRPr lang="en-US" sz="1200" b="0" i="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1047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D991E18B-0BED-4F4F-8D2D-23EEF1D920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5B0E269F-BC40-494A-BBAA-FBD32C06F008}"/>
              </a:ext>
            </a:extLst>
          </p:cNvPr>
          <p:cNvCxnSpPr/>
          <p:nvPr userDrawn="1"/>
        </p:nvCxnSpPr>
        <p:spPr>
          <a:xfrm>
            <a:off x="0" y="66060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A8737C9-9E1E-4D00-AF95-E54321B97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2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3" r:id="rId2"/>
    <p:sldLayoutId id="2147483668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B56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EB8E99-94AF-423C-9F68-5F1BB332F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82"/>
            <a:ext cx="10515600" cy="5013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0E55E-6894-45EF-A867-66DFC1F64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60347"/>
            <a:ext cx="10515600" cy="5145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FB2356-B61C-491D-9E24-E9222480199F}"/>
              </a:ext>
            </a:extLst>
          </p:cNvPr>
          <p:cNvCxnSpPr>
            <a:cxnSpLocks/>
          </p:cNvCxnSpPr>
          <p:nvPr userDrawn="1"/>
        </p:nvCxnSpPr>
        <p:spPr>
          <a:xfrm>
            <a:off x="725655" y="179682"/>
            <a:ext cx="0" cy="50611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765E5AF-B190-4EA2-BC25-A1FC9D19D4A7}"/>
              </a:ext>
            </a:extLst>
          </p:cNvPr>
          <p:cNvSpPr/>
          <p:nvPr userDrawn="1"/>
        </p:nvSpPr>
        <p:spPr>
          <a:xfrm>
            <a:off x="0" y="6606000"/>
            <a:ext cx="12192000" cy="252000"/>
          </a:xfrm>
          <a:prstGeom prst="rect">
            <a:avLst/>
          </a:prstGeom>
          <a:solidFill>
            <a:srgbClr val="2B56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High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Physics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Polish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Academy</a:t>
            </a:r>
            <a:r>
              <a:rPr lang="pl-PL" sz="1200" b="0" i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1200" b="0" i="0" noProof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endParaRPr lang="en-US" sz="1200" b="0" i="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0766B1-D5A8-43F8-9771-491CA6B53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611047"/>
            <a:ext cx="2743200" cy="252000"/>
          </a:xfrm>
          <a:prstGeom prst="rect">
            <a:avLst/>
          </a:prstGeom>
        </p:spPr>
        <p:txBody>
          <a:bodyPr anchor="ctr"/>
          <a:lstStyle>
            <a:lvl1pPr algn="ctr">
              <a:defRPr lang="pl-PL" sz="1200" b="0" i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DF29261-C044-4047-A58B-6188A5620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16850"/>
            <a:ext cx="10515600" cy="3651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D991E18B-0BED-4F4F-8D2D-23EEF1D920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5" y="148634"/>
            <a:ext cx="432000" cy="558684"/>
          </a:xfrm>
          <a:prstGeom prst="rect">
            <a:avLst/>
          </a:prstGeom>
        </p:spPr>
      </p:pic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5B0E269F-BC40-494A-BBAA-FBD32C06F008}"/>
              </a:ext>
            </a:extLst>
          </p:cNvPr>
          <p:cNvCxnSpPr/>
          <p:nvPr userDrawn="1"/>
        </p:nvCxnSpPr>
        <p:spPr>
          <a:xfrm>
            <a:off x="0" y="66060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F0990D5-189C-4672-B520-705A587A4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7812" y="6609298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3E91E5E-1D32-4BB7-A386-C3579C822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79" r:id="rId3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ts val="216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ts val="2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hare.net/agencysparks/persuasive-storytellin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D3F9-D54A-478C-921F-5C5753C4B1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title title title title title title title title title title title title title title title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7191A-2FC0-4304-B0F3-0330BA5CB9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/>
              <a:t>Name Surname </a:t>
            </a:r>
            <a:r>
              <a:rPr lang="pl-PL" baseline="30000"/>
              <a:t>1</a:t>
            </a:r>
            <a:r>
              <a:rPr lang="pl-PL"/>
              <a:t>, Name Surname </a:t>
            </a:r>
            <a:r>
              <a:rPr lang="pl-PL" baseline="30000"/>
              <a:t>1</a:t>
            </a:r>
            <a:r>
              <a:rPr lang="pl-PL"/>
              <a:t>, Name Surname </a:t>
            </a:r>
            <a:r>
              <a:rPr lang="pl-PL" baseline="30000"/>
              <a:t>1</a:t>
            </a:r>
            <a:r>
              <a:rPr lang="pl-PL"/>
              <a:t>, Name N. Surname </a:t>
            </a:r>
            <a:r>
              <a:rPr lang="pl-PL" baseline="30000"/>
              <a:t>1</a:t>
            </a:r>
            <a:r>
              <a:rPr lang="pl-PL"/>
              <a:t>, </a:t>
            </a:r>
            <a:br>
              <a:rPr lang="pl-PL"/>
            </a:br>
            <a:r>
              <a:rPr lang="pl-PL"/>
              <a:t>Name Surname</a:t>
            </a:r>
            <a:r>
              <a:rPr lang="pl-PL" baseline="30000"/>
              <a:t>1</a:t>
            </a:r>
            <a:r>
              <a:rPr lang="pl-PL"/>
              <a:t>, Name Surname </a:t>
            </a:r>
            <a:r>
              <a:rPr lang="pl-PL" baseline="30000"/>
              <a:t>2</a:t>
            </a:r>
            <a:r>
              <a:rPr lang="pl-PL"/>
              <a:t>, and Name Surname</a:t>
            </a:r>
            <a:r>
              <a:rPr lang="pl-PL" baseline="30000"/>
              <a:t>1,2</a:t>
            </a:r>
            <a:r>
              <a:rPr lang="pl-PL"/>
              <a:t>  </a:t>
            </a:r>
          </a:p>
          <a:p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D402748-B69D-4915-9FEB-4A45D7E7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Podtytuł 2">
            <a:extLst>
              <a:ext uri="{FF2B5EF4-FFF2-40B4-BE49-F238E27FC236}">
                <a16:creationId xmlns:a16="http://schemas.microsoft.com/office/drawing/2014/main" id="{C56956BC-5B6A-4208-A5E8-A08CFD157793}"/>
              </a:ext>
            </a:extLst>
          </p:cNvPr>
          <p:cNvSpPr txBox="1">
            <a:spLocks/>
          </p:cNvSpPr>
          <p:nvPr/>
        </p:nvSpPr>
        <p:spPr>
          <a:xfrm>
            <a:off x="0" y="4992232"/>
            <a:ext cx="12192000" cy="1233488"/>
          </a:xfrm>
          <a:prstGeom prst="rect">
            <a:avLst/>
          </a:prstGeom>
        </p:spPr>
        <p:txBody>
          <a:bodyPr lIns="1260000" rIns="126000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l-PL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Institute of High Pressure Physics Polish Academy of Sciences, Warsaw, Poland,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name of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collaborating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unit, City, Country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responder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@unipress.waw.pl</a:t>
            </a:r>
          </a:p>
        </p:txBody>
      </p:sp>
    </p:spTree>
    <p:extLst>
      <p:ext uri="{BB962C8B-B14F-4D97-AF65-F5344CB8AC3E}">
        <p14:creationId xmlns:p14="http://schemas.microsoft.com/office/powerpoint/2010/main" val="3309771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FC8AC1-727F-4ADC-9F53-783867BBD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attention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EBB8EE-3969-4F83-9EB4-3F8D8E5ED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1704" y="6609565"/>
            <a:ext cx="2743200" cy="252000"/>
          </a:xfrm>
        </p:spPr>
        <p:txBody>
          <a:bodyPr/>
          <a:lstStyle/>
          <a:p>
            <a:fld id="{23E91E5E-1D32-4BB7-A386-C3579C822DF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58F5636C-1DA9-4B30-82CE-06373C80087B}"/>
              </a:ext>
            </a:extLst>
          </p:cNvPr>
          <p:cNvSpPr txBox="1">
            <a:spLocks/>
          </p:cNvSpPr>
          <p:nvPr/>
        </p:nvSpPr>
        <p:spPr>
          <a:xfrm>
            <a:off x="1524000" y="210400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0864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BF53434-3991-4720-AB6C-04C7D7694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for your attention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EE0AAF0-1608-4086-8691-6D98E690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26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04C9A-561E-44F4-B4E0-2F0B4F0B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r>
              <a:rPr lang="pl-PL"/>
              <a:t> (not obligatory)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676B6C-FD4A-4D75-B3A4-8EA1A5757F68}"/>
              </a:ext>
            </a:extLst>
          </p:cNvPr>
          <p:cNvSpPr>
            <a:spLocks noGrp="1" noChangeAspect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Could</a:t>
            </a:r>
            <a:r>
              <a:rPr lang="pl-PL" dirty="0"/>
              <a:t> be </a:t>
            </a:r>
            <a:r>
              <a:rPr lang="pl-PL" dirty="0" err="1"/>
              <a:t>used</a:t>
            </a:r>
            <a:r>
              <a:rPr lang="pl-PL" dirty="0"/>
              <a:t> by</a:t>
            </a:r>
            <a:r>
              <a:rPr lang="en-US" dirty="0"/>
              <a:t> inexperienced or stressed presenters.</a:t>
            </a:r>
            <a:endParaRPr lang="pl-PL" dirty="0"/>
          </a:p>
          <a:p>
            <a:r>
              <a:rPr lang="en-US" dirty="0"/>
              <a:t>It organizes the presentation and allows you to follow the path.</a:t>
            </a:r>
            <a:endParaRPr lang="pl-PL" dirty="0"/>
          </a:p>
          <a:p>
            <a:r>
              <a:rPr lang="pl-PL" dirty="0" err="1"/>
              <a:t>Suggested</a:t>
            </a:r>
            <a:r>
              <a:rPr lang="pl-PL" dirty="0"/>
              <a:t> </a:t>
            </a:r>
            <a:r>
              <a:rPr lang="en-US" dirty="0"/>
              <a:t>convention</a:t>
            </a:r>
            <a:r>
              <a:rPr lang="pl-PL" dirty="0"/>
              <a:t>:</a:t>
            </a:r>
          </a:p>
          <a:p>
            <a:pPr lvl="1"/>
            <a:r>
              <a:rPr lang="en-US" dirty="0"/>
              <a:t>Introduction</a:t>
            </a:r>
            <a:r>
              <a:rPr lang="pl-PL" dirty="0"/>
              <a:t> / </a:t>
            </a:r>
            <a:r>
              <a:rPr lang="pl-PL" dirty="0" err="1"/>
              <a:t>Motivation</a:t>
            </a:r>
            <a:endParaRPr lang="pl-PL" dirty="0"/>
          </a:p>
          <a:p>
            <a:pPr lvl="1"/>
            <a:r>
              <a:rPr lang="en-US" dirty="0"/>
              <a:t>Results</a:t>
            </a:r>
          </a:p>
          <a:p>
            <a:pPr lvl="1"/>
            <a:r>
              <a:rPr lang="en-US" dirty="0"/>
              <a:t>Discussion</a:t>
            </a:r>
          </a:p>
          <a:p>
            <a:pPr lvl="1"/>
            <a:r>
              <a:rPr lang="en-US" dirty="0"/>
              <a:t>Conclusions </a:t>
            </a:r>
            <a:endParaRPr lang="pl-PL" dirty="0"/>
          </a:p>
          <a:p>
            <a:pPr lvl="0"/>
            <a:r>
              <a:rPr lang="pl-PL" dirty="0"/>
              <a:t>How to </a:t>
            </a:r>
            <a:r>
              <a:rPr lang="pl-PL" dirty="0" err="1"/>
              <a:t>prepare</a:t>
            </a:r>
            <a:r>
              <a:rPr lang="pl-PL" dirty="0"/>
              <a:t> a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presentation</a:t>
            </a:r>
            <a:r>
              <a:rPr lang="pl-PL" dirty="0"/>
              <a:t>? </a:t>
            </a:r>
            <a:br>
              <a:rPr lang="pl-PL" dirty="0"/>
            </a:br>
            <a:r>
              <a:rPr lang="pl-PL" dirty="0" err="1"/>
              <a:t>See</a:t>
            </a:r>
            <a:r>
              <a:rPr lang="pl-PL" dirty="0"/>
              <a:t> </a:t>
            </a:r>
            <a:r>
              <a:rPr lang="pl-PL" dirty="0" err="1"/>
              <a:t>slide</a:t>
            </a:r>
            <a:r>
              <a:rPr lang="pl-PL" dirty="0"/>
              <a:t> #7 – 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suggestions</a:t>
            </a:r>
            <a:r>
              <a:rPr lang="pl-PL" dirty="0"/>
              <a:t> from prof. </a:t>
            </a:r>
            <a:r>
              <a:rPr lang="pl-PL" dirty="0" err="1"/>
              <a:t>Zlatko</a:t>
            </a:r>
            <a:r>
              <a:rPr lang="pl-PL" dirty="0"/>
              <a:t> Sitar </a:t>
            </a:r>
            <a:br>
              <a:rPr lang="pl-PL" dirty="0"/>
            </a:br>
            <a:r>
              <a:rPr lang="pl-PL" dirty="0"/>
              <a:t>(</a:t>
            </a:r>
            <a:r>
              <a:rPr lang="pl-PL" dirty="0" err="1"/>
              <a:t>North</a:t>
            </a:r>
            <a:r>
              <a:rPr lang="pl-PL" dirty="0"/>
              <a:t> Carolina </a:t>
            </a:r>
            <a:r>
              <a:rPr lang="pl-PL" dirty="0" err="1"/>
              <a:t>State</a:t>
            </a:r>
            <a:r>
              <a:rPr lang="pl-PL" dirty="0"/>
              <a:t> University)</a:t>
            </a:r>
          </a:p>
          <a:p>
            <a:pPr lvl="0"/>
            <a:r>
              <a:rPr lang="pl-PL" dirty="0" err="1"/>
              <a:t>Storytelling</a:t>
            </a:r>
            <a:r>
              <a:rPr lang="pl-PL" dirty="0"/>
              <a:t> in </a:t>
            </a:r>
            <a:r>
              <a:rPr lang="pl-PL" dirty="0" err="1"/>
              <a:t>presentations</a:t>
            </a:r>
            <a:r>
              <a:rPr lang="pl-PL" dirty="0"/>
              <a:t> – </a:t>
            </a:r>
            <a:r>
              <a:rPr lang="pl-PL" dirty="0" err="1"/>
              <a:t>slide</a:t>
            </a:r>
            <a:r>
              <a:rPr lang="pl-PL" dirty="0"/>
              <a:t> #8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BDBD9C0-00A9-4ED5-AF52-9C1495A0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7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EDB399-050B-4C11-BB83-EBF023659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H</a:t>
            </a:r>
            <a:r>
              <a:rPr lang="fr-FR" altLang="pl-PL" dirty="0"/>
              <a:t>eadline</a:t>
            </a:r>
            <a:r>
              <a:rPr lang="pl-PL" altLang="pl-PL" dirty="0"/>
              <a:t>s</a:t>
            </a:r>
            <a:r>
              <a:rPr lang="fr-FR" altLang="pl-PL" dirty="0"/>
              <a:t> </a:t>
            </a:r>
            <a:r>
              <a:rPr lang="pl-PL" altLang="pl-PL" dirty="0"/>
              <a:t>– </a:t>
            </a:r>
            <a:r>
              <a:rPr lang="pl-PL" altLang="pl-PL" dirty="0" err="1"/>
              <a:t>font</a:t>
            </a:r>
            <a:r>
              <a:rPr lang="pl-PL" altLang="pl-PL" dirty="0"/>
              <a:t> </a:t>
            </a:r>
            <a:r>
              <a:rPr lang="pl-PL" altLang="pl-PL" dirty="0" err="1"/>
              <a:t>size</a:t>
            </a:r>
            <a:r>
              <a:rPr lang="pl-PL" altLang="pl-PL" dirty="0"/>
              <a:t> 30 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53F4F2-906E-47A9-90C4-90BC0CBEF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pl-PL" dirty="0"/>
              <a:t>Up to three images</a:t>
            </a:r>
            <a:r>
              <a:rPr lang="pl-PL" altLang="pl-PL" dirty="0"/>
              <a:t>/</a:t>
            </a:r>
            <a:r>
              <a:rPr lang="pl-PL" altLang="pl-PL" dirty="0" err="1"/>
              <a:t>figures</a:t>
            </a:r>
            <a:r>
              <a:rPr lang="en-US" altLang="pl-PL" dirty="0"/>
              <a:t> on a slide</a:t>
            </a:r>
            <a:r>
              <a:rPr lang="pl-PL" altLang="pl-PL" dirty="0"/>
              <a:t>.</a:t>
            </a:r>
          </a:p>
          <a:p>
            <a:r>
              <a:rPr lang="pl-PL" altLang="pl-PL" dirty="0"/>
              <a:t>F</a:t>
            </a:r>
            <a:r>
              <a:rPr lang="fr-FR" altLang="pl-PL" dirty="0"/>
              <a:t>ont size</a:t>
            </a:r>
            <a:r>
              <a:rPr lang="pl-PL" altLang="pl-PL" dirty="0"/>
              <a:t>: </a:t>
            </a:r>
          </a:p>
          <a:p>
            <a:pPr lvl="1"/>
            <a:r>
              <a:rPr lang="pl-PL" altLang="pl-PL" dirty="0" err="1"/>
              <a:t>Main</a:t>
            </a:r>
            <a:r>
              <a:rPr lang="pl-PL" altLang="pl-PL" dirty="0"/>
              <a:t> </a:t>
            </a:r>
            <a:r>
              <a:rPr lang="pl-PL" altLang="pl-PL" dirty="0" err="1"/>
              <a:t>text</a:t>
            </a:r>
            <a:r>
              <a:rPr lang="pl-PL" altLang="pl-PL" dirty="0"/>
              <a:t> – </a:t>
            </a:r>
            <a:r>
              <a:rPr lang="fr-FR" altLang="pl-PL" dirty="0"/>
              <a:t>1</a:t>
            </a:r>
            <a:r>
              <a:rPr lang="pl-PL" altLang="pl-PL" dirty="0"/>
              <a:t>8 </a:t>
            </a:r>
            <a:r>
              <a:rPr lang="pl-PL" altLang="pl-PL" dirty="0" err="1"/>
              <a:t>or</a:t>
            </a:r>
            <a:r>
              <a:rPr lang="fr-FR" altLang="pl-PL" dirty="0"/>
              <a:t> 1</a:t>
            </a:r>
            <a:r>
              <a:rPr lang="pl-PL" altLang="pl-PL" dirty="0"/>
              <a:t>6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EE78E50-D44D-47F2-9A41-D707E1F6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6B68AD1-413F-4752-80A9-A001C4EC0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000" y="2179641"/>
            <a:ext cx="3600000" cy="269523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AEDA8482-571B-4A58-9DCA-EB10CB8CE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60" y="2179641"/>
            <a:ext cx="3600000" cy="2695239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99C9ED0-0C50-449E-9C66-0A8BEBA24E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640" y="2179641"/>
            <a:ext cx="3600000" cy="2695239"/>
          </a:xfrm>
          <a:prstGeom prst="rect">
            <a:avLst/>
          </a:prstGeom>
        </p:spPr>
      </p:pic>
      <p:sp>
        <p:nvSpPr>
          <p:cNvPr id="9" name="Prostokąt 8">
            <a:extLst>
              <a:ext uri="{FF2B5EF4-FFF2-40B4-BE49-F238E27FC236}">
                <a16:creationId xmlns:a16="http://schemas.microsoft.com/office/drawing/2014/main" id="{CFF48B8C-899D-44AF-82B0-AF5F829FDB45}"/>
              </a:ext>
            </a:extLst>
          </p:cNvPr>
          <p:cNvSpPr/>
          <p:nvPr/>
        </p:nvSpPr>
        <p:spPr>
          <a:xfrm>
            <a:off x="546361" y="5012263"/>
            <a:ext cx="3580572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font 16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41FC7E5E-3655-4103-AB1B-FFF7CDC8B7D8}"/>
              </a:ext>
            </a:extLst>
          </p:cNvPr>
          <p:cNvSpPr/>
          <p:nvPr/>
        </p:nvSpPr>
        <p:spPr>
          <a:xfrm>
            <a:off x="4296000" y="5058427"/>
            <a:ext cx="3600000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font 16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58B84CF2-B3BD-4137-9F4D-C1153847073B}"/>
              </a:ext>
            </a:extLst>
          </p:cNvPr>
          <p:cNvSpPr/>
          <p:nvPr/>
        </p:nvSpPr>
        <p:spPr>
          <a:xfrm>
            <a:off x="8065069" y="5058427"/>
            <a:ext cx="3580572" cy="3385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font 16</a:t>
            </a:r>
          </a:p>
        </p:txBody>
      </p:sp>
    </p:spTree>
    <p:extLst>
      <p:ext uri="{BB962C8B-B14F-4D97-AF65-F5344CB8AC3E}">
        <p14:creationId xmlns:p14="http://schemas.microsoft.com/office/powerpoint/2010/main" val="425941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21778-09B4-4D43-9F9B-641A5C587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objects can there be on a slide?</a:t>
            </a:r>
            <a:endParaRPr lang="en-US" dirty="0"/>
          </a:p>
        </p:txBody>
      </p:sp>
      <p:sp>
        <p:nvSpPr>
          <p:cNvPr id="13" name="Symbol zastępczy zawartości 12">
            <a:extLst>
              <a:ext uri="{FF2B5EF4-FFF2-40B4-BE49-F238E27FC236}">
                <a16:creationId xmlns:a16="http://schemas.microsoft.com/office/drawing/2014/main" id="{CC74ADE4-386D-4E88-8AEE-8BF31A9A78FF}"/>
              </a:ext>
            </a:extLst>
          </p:cNvPr>
          <p:cNvSpPr>
            <a:spLocks noGrp="1" noChangeAspect="1"/>
          </p:cNvSpPr>
          <p:nvPr>
            <p:ph idx="1"/>
          </p:nvPr>
        </p:nvSpPr>
        <p:spPr/>
        <p:txBody>
          <a:bodyPr/>
          <a:lstStyle/>
          <a:p>
            <a:r>
              <a:rPr lang="pl-PL" altLang="pl-PL" dirty="0"/>
              <a:t>S</a:t>
            </a:r>
            <a:r>
              <a:rPr lang="en-US" altLang="pl-PL" dirty="0" err="1"/>
              <a:t>uggested</a:t>
            </a:r>
            <a:r>
              <a:rPr lang="en-US" altLang="pl-PL" dirty="0"/>
              <a:t> image sizes:</a:t>
            </a:r>
          </a:p>
          <a:p>
            <a:pPr lvl="1"/>
            <a:r>
              <a:rPr lang="en-US" altLang="pl-PL" dirty="0"/>
              <a:t>two per page - width 1</a:t>
            </a:r>
            <a:r>
              <a:rPr lang="pl-PL" altLang="pl-PL" dirty="0"/>
              <a:t>3 c</a:t>
            </a:r>
            <a:r>
              <a:rPr lang="en-US" altLang="pl-PL" dirty="0"/>
              <a:t>m</a:t>
            </a:r>
          </a:p>
          <a:p>
            <a:pPr lvl="1"/>
            <a:r>
              <a:rPr lang="en-US" altLang="pl-PL" dirty="0"/>
              <a:t>if three on a page - width 10</a:t>
            </a:r>
            <a:r>
              <a:rPr lang="pl-PL" altLang="pl-PL" dirty="0"/>
              <a:t> </a:t>
            </a:r>
            <a:r>
              <a:rPr lang="en-US" altLang="pl-PL" dirty="0"/>
              <a:t>cm</a:t>
            </a:r>
            <a:endParaRPr lang="pl-PL" altLang="pl-PL" dirty="0"/>
          </a:p>
          <a:p>
            <a:r>
              <a:rPr lang="en-US" altLang="pl-PL" dirty="0"/>
              <a:t>Any photograph or text must not touch the edge of the slide. Sometimes projectors cut off the edges of slides.</a:t>
            </a:r>
            <a:endParaRPr lang="pl-PL" altLang="pl-PL" dirty="0"/>
          </a:p>
          <a:p>
            <a:endParaRPr lang="en-US" dirty="0"/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C133A10-2577-48A4-9C57-1620A7F9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228C541F-453B-4AFE-98BE-93F6C85B156E}"/>
              </a:ext>
            </a:extLst>
          </p:cNvPr>
          <p:cNvSpPr txBox="1">
            <a:spLocks/>
          </p:cNvSpPr>
          <p:nvPr/>
        </p:nvSpPr>
        <p:spPr>
          <a:xfrm>
            <a:off x="838200" y="860350"/>
            <a:ext cx="10515600" cy="112865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9E8E23BA-56C1-4020-9853-C1C7F7EF378E}"/>
              </a:ext>
            </a:extLst>
          </p:cNvPr>
          <p:cNvGrpSpPr/>
          <p:nvPr/>
        </p:nvGrpSpPr>
        <p:grpSpPr>
          <a:xfrm>
            <a:off x="838200" y="2600384"/>
            <a:ext cx="10672416" cy="3780000"/>
            <a:chOff x="759792" y="1697699"/>
            <a:chExt cx="10672416" cy="3780000"/>
          </a:xfrm>
        </p:grpSpPr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AB60D775-0E31-440C-8129-6C54135CFD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5382" y="1697699"/>
              <a:ext cx="5036826" cy="3780000"/>
            </a:xfrm>
            <a:prstGeom prst="rect">
              <a:avLst/>
            </a:prstGeom>
          </p:spPr>
        </p:pic>
        <p:pic>
          <p:nvPicPr>
            <p:cNvPr id="11" name="Obraz 10">
              <a:extLst>
                <a:ext uri="{FF2B5EF4-FFF2-40B4-BE49-F238E27FC236}">
                  <a16:creationId xmlns:a16="http://schemas.microsoft.com/office/drawing/2014/main" id="{15EC2082-5231-407B-AB42-8A8703C4C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792" y="1697699"/>
              <a:ext cx="5036826" cy="37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406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21778-09B4-4D43-9F9B-641A5C587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the black background?</a:t>
            </a:r>
            <a:endParaRPr lang="en-US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C133A10-2577-48A4-9C57-1620A7F95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228C541F-453B-4AFE-98BE-93F6C85B156E}"/>
              </a:ext>
            </a:extLst>
          </p:cNvPr>
          <p:cNvSpPr txBox="1">
            <a:spLocks/>
          </p:cNvSpPr>
          <p:nvPr/>
        </p:nvSpPr>
        <p:spPr>
          <a:xfrm>
            <a:off x="1588476" y="1060006"/>
            <a:ext cx="9015047" cy="4491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pl-PL" sz="1600" dirty="0"/>
              <a:t>Some images, especially those with low contrast, are better presented on a black background.</a:t>
            </a:r>
            <a:endParaRPr lang="pl-PL" altLang="pl-PL" sz="1600" dirty="0"/>
          </a:p>
        </p:txBody>
      </p:sp>
      <p:grpSp>
        <p:nvGrpSpPr>
          <p:cNvPr id="12" name="Grupa 11">
            <a:extLst>
              <a:ext uri="{FF2B5EF4-FFF2-40B4-BE49-F238E27FC236}">
                <a16:creationId xmlns:a16="http://schemas.microsoft.com/office/drawing/2014/main" id="{4363D744-2BD8-47D7-9AF0-E027866ADD37}"/>
              </a:ext>
            </a:extLst>
          </p:cNvPr>
          <p:cNvGrpSpPr/>
          <p:nvPr/>
        </p:nvGrpSpPr>
        <p:grpSpPr>
          <a:xfrm>
            <a:off x="838200" y="1713745"/>
            <a:ext cx="10672416" cy="3780000"/>
            <a:chOff x="759792" y="1697699"/>
            <a:chExt cx="10672416" cy="3780000"/>
          </a:xfrm>
        </p:grpSpPr>
        <p:pic>
          <p:nvPicPr>
            <p:cNvPr id="13" name="Obraz 12">
              <a:extLst>
                <a:ext uri="{FF2B5EF4-FFF2-40B4-BE49-F238E27FC236}">
                  <a16:creationId xmlns:a16="http://schemas.microsoft.com/office/drawing/2014/main" id="{0AFE36BC-2A89-49C7-A4B7-64799E3EF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5382" y="1697699"/>
              <a:ext cx="5036826" cy="3780000"/>
            </a:xfrm>
            <a:prstGeom prst="rect">
              <a:avLst/>
            </a:prstGeom>
          </p:spPr>
        </p:pic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09E95A9E-F985-4F0C-BE33-074CD6F02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792" y="1697699"/>
              <a:ext cx="5036826" cy="37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9779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8AA5E6-DA14-48AC-AE89-87D15CF7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l-PL" dirty="0"/>
              <a:t>Suggestions for text and images</a:t>
            </a:r>
            <a:endParaRPr lang="en-US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751D3A4-E959-4E66-AD94-3DDAC099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6</a:t>
            </a:fld>
            <a:endParaRPr lang="en-US"/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7A841A8-B0D1-43C4-924B-81F71E19E16D}"/>
              </a:ext>
            </a:extLst>
          </p:cNvPr>
          <p:cNvSpPr txBox="1">
            <a:spLocks/>
          </p:cNvSpPr>
          <p:nvPr/>
        </p:nvSpPr>
        <p:spPr>
          <a:xfrm>
            <a:off x="838200" y="860349"/>
            <a:ext cx="10515600" cy="5450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Up to three images on a slide.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Suggested image sizes: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two per page - width 1</a:t>
            </a:r>
            <a:r>
              <a:rPr lang="pl-PL" altLang="pl-PL" sz="1600" dirty="0">
                <a:solidFill>
                  <a:schemeClr val="tx1"/>
                </a:solidFill>
              </a:rPr>
              <a:t>3</a:t>
            </a:r>
            <a:r>
              <a:rPr lang="en-US" altLang="pl-PL" sz="1600" dirty="0">
                <a:solidFill>
                  <a:schemeClr val="tx1"/>
                </a:solidFill>
              </a:rPr>
              <a:t>cm,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if three on a page - width 10cm.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Suggested font color: black on white or white on black.</a:t>
            </a:r>
          </a:p>
          <a:p>
            <a:pPr marL="285744" indent="-285744"/>
            <a:r>
              <a:rPr lang="en-US" altLang="pl-PL" sz="1800" dirty="0">
                <a:solidFill>
                  <a:schemeClr val="accent1"/>
                </a:solidFill>
              </a:rPr>
              <a:t>Suggested one additional color </a:t>
            </a:r>
            <a:r>
              <a:rPr lang="en-US" altLang="pl-PL" sz="1800" dirty="0">
                <a:solidFill>
                  <a:srgbClr val="C00000"/>
                </a:solidFill>
              </a:rPr>
              <a:t>to highlight something in the text</a:t>
            </a:r>
            <a:r>
              <a:rPr lang="en-US" altLang="pl-PL" sz="1800" dirty="0">
                <a:solidFill>
                  <a:schemeClr val="tx1"/>
                </a:solidFill>
              </a:rPr>
              <a:t>.</a:t>
            </a:r>
          </a:p>
          <a:p>
            <a:pPr marL="285744" indent="-285744"/>
            <a:r>
              <a:rPr lang="en-US" altLang="pl-PL" sz="1800" b="1" dirty="0">
                <a:solidFill>
                  <a:schemeClr val="tx1"/>
                </a:solidFill>
              </a:rPr>
              <a:t>Bolding is welcome. 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Font size: 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Main text – 1</a:t>
            </a:r>
            <a:r>
              <a:rPr lang="pl-PL" altLang="pl-PL" sz="1600" dirty="0">
                <a:solidFill>
                  <a:schemeClr val="tx1"/>
                </a:solidFill>
              </a:rPr>
              <a:t>8</a:t>
            </a:r>
            <a:r>
              <a:rPr lang="en-US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</a:rPr>
              <a:t>or</a:t>
            </a:r>
            <a:r>
              <a:rPr lang="pl-PL" altLang="pl-PL" sz="1600" dirty="0">
                <a:solidFill>
                  <a:schemeClr val="tx1"/>
                </a:solidFill>
              </a:rPr>
              <a:t> 16</a:t>
            </a:r>
            <a:r>
              <a:rPr lang="en-US" altLang="pl-PL" sz="1600" dirty="0">
                <a:solidFill>
                  <a:schemeClr val="tx1"/>
                </a:solidFill>
              </a:rPr>
              <a:t> (</a:t>
            </a:r>
            <a:r>
              <a:rPr lang="pl-PL" altLang="pl-PL" sz="1600" dirty="0" err="1">
                <a:solidFill>
                  <a:schemeClr val="tx1"/>
                </a:solidFill>
              </a:rPr>
              <a:t>smaller</a:t>
            </a:r>
            <a:r>
              <a:rPr lang="pl-PL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</a:rPr>
              <a:t>fonts</a:t>
            </a:r>
            <a:r>
              <a:rPr lang="pl-PL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</a:rPr>
              <a:t>can</a:t>
            </a:r>
            <a:r>
              <a:rPr lang="pl-PL" altLang="pl-PL" sz="1600" dirty="0">
                <a:solidFill>
                  <a:schemeClr val="tx1"/>
                </a:solidFill>
              </a:rPr>
              <a:t> be </a:t>
            </a:r>
            <a:r>
              <a:rPr lang="pl-PL" altLang="pl-PL" sz="1600" dirty="0" err="1">
                <a:solidFill>
                  <a:schemeClr val="tx1"/>
                </a:solidFill>
              </a:rPr>
              <a:t>used</a:t>
            </a:r>
            <a:r>
              <a:rPr lang="pl-PL" altLang="pl-PL" sz="1600" dirty="0">
                <a:solidFill>
                  <a:schemeClr val="tx1"/>
                </a:solidFill>
              </a:rPr>
              <a:t> in on-line </a:t>
            </a:r>
            <a:r>
              <a:rPr lang="pl-PL" altLang="pl-PL" sz="1600" dirty="0" err="1">
                <a:solidFill>
                  <a:schemeClr val="tx1"/>
                </a:solidFill>
              </a:rPr>
              <a:t>presentations</a:t>
            </a:r>
            <a:r>
              <a:rPr lang="pl-PL" altLang="pl-PL" sz="1600" dirty="0">
                <a:solidFill>
                  <a:schemeClr val="tx1"/>
                </a:solidFill>
              </a:rPr>
              <a:t>)</a:t>
            </a:r>
            <a:r>
              <a:rPr lang="en-US" altLang="pl-PL" sz="1600" dirty="0">
                <a:solidFill>
                  <a:schemeClr val="tx1"/>
                </a:solidFill>
              </a:rPr>
              <a:t>,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Headlines – </a:t>
            </a:r>
            <a:r>
              <a:rPr lang="pl-PL" altLang="pl-PL" sz="1600" dirty="0">
                <a:solidFill>
                  <a:schemeClr val="tx1"/>
                </a:solidFill>
              </a:rPr>
              <a:t>30</a:t>
            </a:r>
            <a:r>
              <a:rPr lang="en-US" altLang="pl-PL" sz="1600" dirty="0">
                <a:solidFill>
                  <a:schemeClr val="tx1"/>
                </a:solidFill>
              </a:rPr>
              <a:t>,</a:t>
            </a:r>
          </a:p>
          <a:p>
            <a:pPr marL="742932" lvl="1" indent="-285744"/>
            <a:r>
              <a:rPr lang="pl-PL" altLang="pl-PL" sz="1600" dirty="0" err="1">
                <a:solidFill>
                  <a:schemeClr val="tx1"/>
                </a:solidFill>
              </a:rPr>
              <a:t>Figure</a:t>
            </a:r>
            <a:r>
              <a:rPr lang="pl-PL" altLang="pl-PL" sz="1600" dirty="0">
                <a:solidFill>
                  <a:schemeClr val="tx1"/>
                </a:solidFill>
              </a:rPr>
              <a:t> </a:t>
            </a:r>
            <a:r>
              <a:rPr lang="pl-PL" altLang="pl-PL" sz="1600" dirty="0" err="1">
                <a:solidFill>
                  <a:schemeClr val="tx1"/>
                </a:solidFill>
              </a:rPr>
              <a:t>caption</a:t>
            </a:r>
            <a:r>
              <a:rPr lang="en-US" altLang="pl-PL" sz="1600" dirty="0">
                <a:solidFill>
                  <a:schemeClr val="tx1"/>
                </a:solidFill>
              </a:rPr>
              <a:t> font 16,</a:t>
            </a:r>
          </a:p>
          <a:p>
            <a:pPr marL="742932" lvl="1" indent="-285744"/>
            <a:r>
              <a:rPr lang="en-US" altLang="pl-PL" sz="1600" dirty="0">
                <a:solidFill>
                  <a:schemeClr val="tx1"/>
                </a:solidFill>
              </a:rPr>
              <a:t>Interline - precisely 20pts. 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Any photo graph or text must not touch the edge of the slide. Sometimes projectors cut off the edges of slides.</a:t>
            </a:r>
          </a:p>
          <a:p>
            <a:pPr marL="285744" indent="-285744"/>
            <a:r>
              <a:rPr lang="en-US" altLang="pl-PL" sz="1800" dirty="0">
                <a:solidFill>
                  <a:schemeClr val="tx1"/>
                </a:solidFill>
              </a:rPr>
              <a:t>Animations - modest and small amount (one or two). Sometimes it is better to create a new slide than to throw another animation on the slide.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13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8AA5E6-DA14-48AC-AE89-87D15CF7A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l-PL" dirty="0"/>
              <a:t>About writing an article but also about making presentations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751D3A4-E959-4E66-AD94-3DDAC099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7</a:t>
            </a:fld>
            <a:endParaRPr lang="en-US"/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77A841A8-B0D1-43C4-924B-81F71E19E16D}"/>
              </a:ext>
            </a:extLst>
          </p:cNvPr>
          <p:cNvSpPr txBox="1">
            <a:spLocks/>
          </p:cNvSpPr>
          <p:nvPr/>
        </p:nvSpPr>
        <p:spPr>
          <a:xfrm>
            <a:off x="838200" y="860349"/>
            <a:ext cx="10515600" cy="5450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Decide on the </a:t>
            </a:r>
            <a:r>
              <a:rPr lang="en-US" altLang="pl-PL" sz="1800" b="1" dirty="0">
                <a:solidFill>
                  <a:schemeClr val="tx1"/>
                </a:solidFill>
              </a:rPr>
              <a:t>STORY</a:t>
            </a:r>
            <a:r>
              <a:rPr lang="en-US" altLang="pl-PL" sz="1800" dirty="0">
                <a:solidFill>
                  <a:schemeClr val="tx1"/>
                </a:solidFill>
              </a:rPr>
              <a:t> you want to tell.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Write down the message you want to convey in </a:t>
            </a:r>
            <a:r>
              <a:rPr lang="en-US" altLang="pl-PL" sz="1800" b="1" dirty="0">
                <a:solidFill>
                  <a:schemeClr val="tx1"/>
                </a:solidFill>
              </a:rPr>
              <a:t>ONE sentence</a:t>
            </a:r>
            <a:r>
              <a:rPr lang="en-US" altLang="pl-PL" sz="1800" dirty="0">
                <a:solidFill>
                  <a:schemeClr val="tx1"/>
                </a:solidFill>
              </a:rPr>
              <a:t>. If you can’t do that, no one else can.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Decide what data you need to </a:t>
            </a:r>
            <a:r>
              <a:rPr lang="en-US" altLang="pl-PL" sz="1800" b="1" dirty="0">
                <a:solidFill>
                  <a:schemeClr val="tx1"/>
                </a:solidFill>
              </a:rPr>
              <a:t>support the story</a:t>
            </a:r>
            <a:r>
              <a:rPr lang="en-US" altLang="pl-PL" sz="1800" dirty="0">
                <a:solidFill>
                  <a:schemeClr val="tx1"/>
                </a:solidFill>
              </a:rPr>
              <a:t>. Decide how you will present the data: graph (what kind?), table,…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Make sure all the </a:t>
            </a:r>
            <a:r>
              <a:rPr lang="en-US" altLang="pl-PL" sz="1800" b="1" dirty="0">
                <a:solidFill>
                  <a:schemeClr val="tx1"/>
                </a:solidFill>
              </a:rPr>
              <a:t>data</a:t>
            </a:r>
            <a:r>
              <a:rPr lang="en-US" altLang="pl-PL" sz="1800" dirty="0">
                <a:solidFill>
                  <a:schemeClr val="tx1"/>
                </a:solidFill>
              </a:rPr>
              <a:t> you use </a:t>
            </a:r>
            <a:r>
              <a:rPr lang="en-US" altLang="pl-PL" sz="1800" b="1" dirty="0">
                <a:solidFill>
                  <a:schemeClr val="tx1"/>
                </a:solidFill>
              </a:rPr>
              <a:t>is self-consistent </a:t>
            </a:r>
            <a:r>
              <a:rPr lang="en-US" altLang="pl-PL" sz="1800" dirty="0">
                <a:solidFill>
                  <a:schemeClr val="tx1"/>
                </a:solidFill>
              </a:rPr>
              <a:t>i.e. not contradictory. 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b="1" dirty="0">
                <a:solidFill>
                  <a:schemeClr val="tx1"/>
                </a:solidFill>
              </a:rPr>
              <a:t>DO NOT include data just because you have it</a:t>
            </a:r>
            <a:r>
              <a:rPr lang="en-US" altLang="pl-PL" sz="1800" dirty="0">
                <a:solidFill>
                  <a:schemeClr val="tx1"/>
                </a:solidFill>
              </a:rPr>
              <a:t>; this is the major distraction and will detract from the message, i.e., the reader is going to be confused.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At the end, ask yourself: </a:t>
            </a:r>
            <a:r>
              <a:rPr lang="en-US" altLang="pl-PL" sz="1800" b="1" dirty="0">
                <a:solidFill>
                  <a:schemeClr val="tx1"/>
                </a:solidFill>
              </a:rPr>
              <a:t>Why should anyone read my paper</a:t>
            </a:r>
            <a:r>
              <a:rPr lang="en-US" altLang="pl-PL" sz="1800" dirty="0">
                <a:solidFill>
                  <a:schemeClr val="tx1"/>
                </a:solidFill>
              </a:rPr>
              <a:t>? Keep in mind that all publications are for the benefit of the community and not the author.</a:t>
            </a:r>
          </a:p>
          <a:p>
            <a:pPr marL="285744" indent="-285744">
              <a:lnSpc>
                <a:spcPts val="2000"/>
              </a:lnSpc>
            </a:pPr>
            <a:endParaRPr lang="en-US" altLang="pl-PL" sz="1800" dirty="0">
              <a:solidFill>
                <a:schemeClr val="tx1"/>
              </a:solidFill>
            </a:endParaRPr>
          </a:p>
          <a:p>
            <a:pPr marL="285744" indent="-285744">
              <a:lnSpc>
                <a:spcPts val="2000"/>
              </a:lnSpc>
            </a:pPr>
            <a:r>
              <a:rPr lang="en-US" altLang="pl-PL" sz="1800" dirty="0">
                <a:solidFill>
                  <a:schemeClr val="tx1"/>
                </a:solidFill>
              </a:rPr>
              <a:t>You may have heard the old adage that “good data speaks for itself”. I disagree! </a:t>
            </a:r>
          </a:p>
          <a:p>
            <a:pPr marL="285744" indent="-285744">
              <a:lnSpc>
                <a:spcPts val="2000"/>
              </a:lnSpc>
            </a:pPr>
            <a:r>
              <a:rPr lang="en-US" altLang="pl-PL" sz="1800" b="1" dirty="0">
                <a:solidFill>
                  <a:srgbClr val="C00000"/>
                </a:solidFill>
              </a:rPr>
              <a:t>Good data enables you to tell a good story</a:t>
            </a:r>
            <a:r>
              <a:rPr lang="en-US" altLang="pl-PL" sz="1800" dirty="0">
                <a:solidFill>
                  <a:schemeClr val="tx1"/>
                </a:solidFill>
              </a:rPr>
              <a:t> (and remember, you may not need all the good data you have collected to tell it.) </a:t>
            </a: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F9BCC7-4A76-4F79-A57F-BC38A619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 Zlatko Sitar - NCSU</a:t>
            </a:r>
          </a:p>
        </p:txBody>
      </p:sp>
    </p:spTree>
    <p:extLst>
      <p:ext uri="{BB962C8B-B14F-4D97-AF65-F5344CB8AC3E}">
        <p14:creationId xmlns:p14="http://schemas.microsoft.com/office/powerpoint/2010/main" val="401244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86E4CF-5F5E-4329-AD17-A2086DBB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The idea of </a:t>
            </a:r>
            <a:r>
              <a:rPr lang="pl-PL" dirty="0" err="1"/>
              <a:t>storytelling</a:t>
            </a:r>
            <a:r>
              <a:rPr lang="pl-PL" dirty="0"/>
              <a:t> in </a:t>
            </a:r>
            <a:r>
              <a:rPr lang="pl-PL" dirty="0" err="1"/>
              <a:t>presentations</a:t>
            </a: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2D0579A-7F42-44E4-9AD4-052C7A65F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t>8</a:t>
            </a:fld>
            <a:endParaRPr lang="en-US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EFD46F8-1B86-4D86-BD2D-5BB02A21E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1" y="1257300"/>
            <a:ext cx="5448300" cy="4343400"/>
          </a:xfrm>
          <a:prstGeom prst="rect">
            <a:avLst/>
          </a:prstGeom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9AE119B2-F19E-471A-9749-250E5CF43D5E}"/>
              </a:ext>
            </a:extLst>
          </p:cNvPr>
          <p:cNvSpPr/>
          <p:nvPr/>
        </p:nvSpPr>
        <p:spPr>
          <a:xfrm>
            <a:off x="6009815" y="5862907"/>
            <a:ext cx="59276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err="1"/>
              <a:t>Credit</a:t>
            </a:r>
            <a:r>
              <a:rPr lang="pl-PL" sz="1400" dirty="0"/>
              <a:t>: </a:t>
            </a:r>
            <a:r>
              <a:rPr lang="pl-PL" sz="1400" dirty="0">
                <a:hlinkClick r:id="rId3"/>
              </a:rPr>
              <a:t>https://www.slideshare.net/agencysparks/persuasive-storytelling</a:t>
            </a:r>
            <a:r>
              <a:rPr lang="pl-PL" sz="1400" dirty="0"/>
              <a:t> </a:t>
            </a:r>
            <a:r>
              <a:rPr lang="pl-PL" sz="1400" dirty="0" err="1"/>
              <a:t>after</a:t>
            </a:r>
            <a:r>
              <a:rPr lang="pl-PL" sz="1400" dirty="0"/>
              <a:t> Nancy </a:t>
            </a:r>
            <a:r>
              <a:rPr lang="pl-PL" sz="1400" dirty="0" err="1"/>
              <a:t>Duarte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878513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2027E5D-5DBC-41C8-8B99-41AFF6707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3E91E5E-1D32-4BB7-A386-C3579C822DF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8B8B1EDD-E667-4AE4-B60A-BACB12D40D39}"/>
              </a:ext>
            </a:extLst>
          </p:cNvPr>
          <p:cNvSpPr txBox="1">
            <a:spLocks/>
          </p:cNvSpPr>
          <p:nvPr/>
        </p:nvSpPr>
        <p:spPr>
          <a:xfrm>
            <a:off x="1524000" y="1503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2800" dirty="0"/>
              <a:t>Transition between presentation storylines </a:t>
            </a:r>
          </a:p>
        </p:txBody>
      </p:sp>
    </p:spTree>
    <p:extLst>
      <p:ext uri="{BB962C8B-B14F-4D97-AF65-F5344CB8AC3E}">
        <p14:creationId xmlns:p14="http://schemas.microsoft.com/office/powerpoint/2010/main" val="170338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zablon Unipre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E IHPP presentantion template v3.potx" id="{C9129CD1-79F3-40CA-BF43-F2162CF05914}" vid="{91497C92-15A4-496D-B0A3-DB17340EA662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MBE IHPP presentantion template v4</Template>
  <TotalTime>397</TotalTime>
  <Words>663</Words>
  <Application>Microsoft Office PowerPoint</Application>
  <PresentationFormat>Panoramiczny</PresentationFormat>
  <Paragraphs>71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Office Theme</vt:lpstr>
      <vt:lpstr>1_Office Theme</vt:lpstr>
      <vt:lpstr>2_Office Theme</vt:lpstr>
      <vt:lpstr>Title title title title title title title title title title title title title title title title title</vt:lpstr>
      <vt:lpstr>Outline (not obligatory)</vt:lpstr>
      <vt:lpstr>Headlines – font size 30 </vt:lpstr>
      <vt:lpstr>How many objects can there be on a slide?</vt:lpstr>
      <vt:lpstr>Why the black background?</vt:lpstr>
      <vt:lpstr>Suggestions for text and images</vt:lpstr>
      <vt:lpstr>About writing an article but also about making presentations</vt:lpstr>
      <vt:lpstr>The idea of storytelling in presentations</vt:lpstr>
      <vt:lpstr>Prezentacja programu PowerPoint</vt:lpstr>
      <vt:lpstr>Thank you for your attention </vt:lpstr>
      <vt:lpstr>Thank you for your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Marta Sawicka; Mikołaj Chlipała; Tomasz Sochacki</dc:creator>
  <cp:lastModifiedBy>Marta Sawicka</cp:lastModifiedBy>
  <cp:revision>43</cp:revision>
  <dcterms:created xsi:type="dcterms:W3CDTF">2022-04-20T15:17:36Z</dcterms:created>
  <dcterms:modified xsi:type="dcterms:W3CDTF">2023-03-30T09:35:06Z</dcterms:modified>
</cp:coreProperties>
</file>